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318" r:id="rId3"/>
    <p:sldId id="319" r:id="rId4"/>
    <p:sldId id="316" r:id="rId5"/>
    <p:sldId id="314" r:id="rId6"/>
    <p:sldId id="317" r:id="rId7"/>
    <p:sldId id="260" r:id="rId8"/>
    <p:sldId id="320" r:id="rId9"/>
    <p:sldId id="287" r:id="rId10"/>
    <p:sldId id="261" r:id="rId11"/>
    <p:sldId id="321" r:id="rId12"/>
    <p:sldId id="269" r:id="rId13"/>
    <p:sldId id="301" r:id="rId14"/>
    <p:sldId id="296" r:id="rId15"/>
    <p:sldId id="322" r:id="rId16"/>
    <p:sldId id="323" r:id="rId17"/>
    <p:sldId id="324" r:id="rId18"/>
    <p:sldId id="325" r:id="rId19"/>
    <p:sldId id="326" r:id="rId20"/>
    <p:sldId id="300" r:id="rId21"/>
    <p:sldId id="330" r:id="rId22"/>
    <p:sldId id="331" r:id="rId23"/>
    <p:sldId id="334" r:id="rId24"/>
    <p:sldId id="332" r:id="rId25"/>
    <p:sldId id="335" r:id="rId26"/>
    <p:sldId id="285" r:id="rId27"/>
    <p:sldId id="310" r:id="rId28"/>
    <p:sldId id="311" r:id="rId29"/>
    <p:sldId id="312" r:id="rId30"/>
    <p:sldId id="313"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ita Patil" initials="YP" lastIdx="9" clrIdx="0">
    <p:extLst>
      <p:ext uri="{19B8F6BF-5375-455C-9EA6-DF929625EA0E}">
        <p15:presenceInfo xmlns="" xmlns:p15="http://schemas.microsoft.com/office/powerpoint/2012/main" userId="S-1-5-21-2115935187-1599064976-3207172727-1116" providerId="AD"/>
      </p:ext>
    </p:extLst>
  </p:cmAuthor>
  <p:cmAuthor id="2" name="Yogita Patil" initials="YP [2]" lastIdx="18" clrIdx="1">
    <p:extLst>
      <p:ext uri="{19B8F6BF-5375-455C-9EA6-DF929625EA0E}">
        <p15:presenceInfo xmlns="" xmlns:p15="http://schemas.microsoft.com/office/powerpoint/2012/main" userId="Yogita Patil" providerId="None"/>
      </p:ext>
    </p:extLst>
  </p:cmAuthor>
  <p:cmAuthor id="3" name="SONY"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445"/>
    <a:srgbClr val="54C5D5"/>
    <a:srgbClr val="FF3300"/>
    <a:srgbClr val="E52C1F"/>
    <a:srgbClr val="DBDBDB"/>
    <a:srgbClr val="EBCA71"/>
    <a:srgbClr val="CC33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21" autoAdjust="0"/>
    <p:restoredTop sz="94660"/>
  </p:normalViewPr>
  <p:slideViewPr>
    <p:cSldViewPr snapToGrid="0">
      <p:cViewPr>
        <p:scale>
          <a:sx n="103" d="100"/>
          <a:sy n="103" d="100"/>
        </p:scale>
        <p:origin x="-520" y="-3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5-10-21T21:56:55.340" idx="1">
    <p:pos x="10" y="10"/>
    <p:text>OPT 2 IN SAME COLOR</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5-10-21T14:20:34.111" idx="3">
    <p:pos x="10" y="10"/>
    <p:text>FACULTY OPT 1</p:text>
    <p:extLst>
      <p:ext uri="{C676402C-5697-4E1C-873F-D02D1690AC5C}">
        <p15:threadingInfo xmlns=""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10-21T14:20:34.111" idx="9">
    <p:pos x="10" y="10"/>
    <p:text>FACULTY OPT 1</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5-10-21T15:18:57.665" idx="17">
    <p:pos x="10" y="10"/>
    <p:text>Opt 2</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15-10-21T15:18:57.665" idx="14">
    <p:pos x="10" y="10"/>
    <p:text>Opt 2</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15-10-21T15:18:57.665" idx="18">
    <p:pos x="10" y="10"/>
    <p:text>Opt 2</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15-10-21T15:18:57.665" idx="4">
    <p:pos x="10" y="10"/>
    <p:text>Opt 2</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A8DB624-4E8F-441C-B544-513B7B11446C}" type="datetimeFigureOut">
              <a:rPr lang="en-IN" smtClean="0"/>
              <a:pPr/>
              <a:t>12/12/15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242741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8DB624-4E8F-441C-B544-513B7B11446C}" type="datetimeFigureOut">
              <a:rPr lang="en-IN" smtClean="0"/>
              <a:pPr/>
              <a:t>12/12/15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32024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8DB624-4E8F-441C-B544-513B7B11446C}" type="datetimeFigureOut">
              <a:rPr lang="en-IN" smtClean="0"/>
              <a:pPr/>
              <a:t>12/12/15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373475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A8DB624-4E8F-441C-B544-513B7B11446C}" type="datetimeFigureOut">
              <a:rPr lang="en-IN" smtClean="0"/>
              <a:pPr/>
              <a:t>12/12/15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2740815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8DB624-4E8F-441C-B544-513B7B11446C}" type="datetimeFigureOut">
              <a:rPr lang="en-IN" smtClean="0"/>
              <a:pPr/>
              <a:t>12/12/15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1107521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A8DB624-4E8F-441C-B544-513B7B11446C}" type="datetimeFigureOut">
              <a:rPr lang="en-IN" smtClean="0"/>
              <a:pPr/>
              <a:t>12/12/15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202958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A8DB624-4E8F-441C-B544-513B7B11446C}" type="datetimeFigureOut">
              <a:rPr lang="en-IN" smtClean="0"/>
              <a:pPr/>
              <a:t>12/12/15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2646475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A8DB624-4E8F-441C-B544-513B7B11446C}" type="datetimeFigureOut">
              <a:rPr lang="en-IN" smtClean="0"/>
              <a:pPr/>
              <a:t>12/12/15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943128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8DB624-4E8F-441C-B544-513B7B11446C}" type="datetimeFigureOut">
              <a:rPr lang="en-IN" smtClean="0"/>
              <a:pPr/>
              <a:t>12/12/15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3551987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8DB624-4E8F-441C-B544-513B7B11446C}" type="datetimeFigureOut">
              <a:rPr lang="en-IN" smtClean="0"/>
              <a:pPr/>
              <a:t>12/12/15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3779714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8DB624-4E8F-441C-B544-513B7B11446C}" type="datetimeFigureOut">
              <a:rPr lang="en-IN" smtClean="0"/>
              <a:pPr/>
              <a:t>12/12/15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BEB5823-23A7-41C8-8949-9BF3AD7FE244}" type="slidenum">
              <a:rPr lang="en-IN" smtClean="0"/>
              <a:pPr/>
              <a:t>‹#›</a:t>
            </a:fld>
            <a:endParaRPr lang="en-IN"/>
          </a:p>
        </p:txBody>
      </p:sp>
    </p:spTree>
    <p:extLst>
      <p:ext uri="{BB962C8B-B14F-4D97-AF65-F5344CB8AC3E}">
        <p14:creationId xmlns:p14="http://schemas.microsoft.com/office/powerpoint/2010/main" val="33563666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DB624-4E8F-441C-B544-513B7B11446C}" type="datetimeFigureOut">
              <a:rPr lang="en-IN" smtClean="0"/>
              <a:pPr/>
              <a:t>12/12/15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B5823-23A7-41C8-8949-9BF3AD7FE244}" type="slidenum">
              <a:rPr lang="en-IN" smtClean="0"/>
              <a:pPr/>
              <a:t>‹#›</a:t>
            </a:fld>
            <a:endParaRPr lang="en-IN"/>
          </a:p>
        </p:txBody>
      </p:sp>
    </p:spTree>
    <p:extLst>
      <p:ext uri="{BB962C8B-B14F-4D97-AF65-F5344CB8AC3E}">
        <p14:creationId xmlns:p14="http://schemas.microsoft.com/office/powerpoint/2010/main" val="2409101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comments" Target="../comments/comment1.xml"/><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20" Type="http://schemas.openxmlformats.org/officeDocument/2006/relationships/image" Target="../media/image44.jpeg"/><Relationship Id="rId21" Type="http://schemas.openxmlformats.org/officeDocument/2006/relationships/image" Target="../media/image45.jpeg"/><Relationship Id="rId22" Type="http://schemas.openxmlformats.org/officeDocument/2006/relationships/image" Target="../media/image46.jpeg"/><Relationship Id="rId23" Type="http://schemas.openxmlformats.org/officeDocument/2006/relationships/image" Target="../media/image47.jpeg"/><Relationship Id="rId24" Type="http://schemas.openxmlformats.org/officeDocument/2006/relationships/image" Target="../media/image48.jpeg"/><Relationship Id="rId25" Type="http://schemas.openxmlformats.org/officeDocument/2006/relationships/image" Target="../media/image49.jpeg"/><Relationship Id="rId26" Type="http://schemas.openxmlformats.org/officeDocument/2006/relationships/image" Target="../media/image50.jpeg"/><Relationship Id="rId27" Type="http://schemas.openxmlformats.org/officeDocument/2006/relationships/image" Target="../media/image51.jpeg"/><Relationship Id="rId28" Type="http://schemas.openxmlformats.org/officeDocument/2006/relationships/image" Target="../media/image52.jpeg"/><Relationship Id="rId29" Type="http://schemas.openxmlformats.org/officeDocument/2006/relationships/image" Target="../media/image53.jpeg"/><Relationship Id="rId1" Type="http://schemas.openxmlformats.org/officeDocument/2006/relationships/slideLayout" Target="../slideLayouts/slideLayout7.xml"/><Relationship Id="rId2" Type="http://schemas.openxmlformats.org/officeDocument/2006/relationships/image" Target="../media/image26.jpeg"/><Relationship Id="rId3" Type="http://schemas.openxmlformats.org/officeDocument/2006/relationships/image" Target="../media/image27.jpeg"/><Relationship Id="rId4" Type="http://schemas.openxmlformats.org/officeDocument/2006/relationships/image" Target="../media/image28.png"/><Relationship Id="rId5" Type="http://schemas.openxmlformats.org/officeDocument/2006/relationships/image" Target="../media/image29.jpeg"/><Relationship Id="rId30" Type="http://schemas.openxmlformats.org/officeDocument/2006/relationships/image" Target="../media/image2.jpeg"/><Relationship Id="rId31" Type="http://schemas.microsoft.com/office/2007/relationships/hdphoto" Target="../media/hdphoto1.wdp"/><Relationship Id="rId32" Type="http://schemas.openxmlformats.org/officeDocument/2006/relationships/image" Target="../media/image3.png"/><Relationship Id="rId9" Type="http://schemas.openxmlformats.org/officeDocument/2006/relationships/image" Target="../media/image33.jpeg"/><Relationship Id="rId6" Type="http://schemas.openxmlformats.org/officeDocument/2006/relationships/image" Target="../media/image30.jpeg"/><Relationship Id="rId7" Type="http://schemas.openxmlformats.org/officeDocument/2006/relationships/image" Target="../media/image31.jpeg"/><Relationship Id="rId8" Type="http://schemas.openxmlformats.org/officeDocument/2006/relationships/image" Target="../media/image32.jpeg"/><Relationship Id="rId33" Type="http://schemas.openxmlformats.org/officeDocument/2006/relationships/image" Target="../media/image4.png"/><Relationship Id="rId10" Type="http://schemas.openxmlformats.org/officeDocument/2006/relationships/image" Target="../media/image34.jpeg"/><Relationship Id="rId11" Type="http://schemas.openxmlformats.org/officeDocument/2006/relationships/image" Target="../media/image35.jpeg"/><Relationship Id="rId12" Type="http://schemas.openxmlformats.org/officeDocument/2006/relationships/image" Target="../media/image36.jpeg"/><Relationship Id="rId13" Type="http://schemas.openxmlformats.org/officeDocument/2006/relationships/image" Target="../media/image37.jpeg"/><Relationship Id="rId14" Type="http://schemas.openxmlformats.org/officeDocument/2006/relationships/image" Target="../media/image38.jpeg"/><Relationship Id="rId15" Type="http://schemas.openxmlformats.org/officeDocument/2006/relationships/image" Target="../media/image39.jpeg"/><Relationship Id="rId16" Type="http://schemas.openxmlformats.org/officeDocument/2006/relationships/image" Target="../media/image40.jpeg"/><Relationship Id="rId17" Type="http://schemas.openxmlformats.org/officeDocument/2006/relationships/image" Target="../media/image41.jpeg"/><Relationship Id="rId18" Type="http://schemas.openxmlformats.org/officeDocument/2006/relationships/image" Target="../media/image42.png"/><Relationship Id="rId19" Type="http://schemas.openxmlformats.org/officeDocument/2006/relationships/image" Target="../media/image43.jpeg"/></Relationships>
</file>

<file path=ppt/slides/_rels/slide11.xml.rels><?xml version="1.0" encoding="UTF-8" standalone="yes"?>
<Relationships xmlns="http://schemas.openxmlformats.org/package/2006/relationships"><Relationship Id="rId20" Type="http://schemas.openxmlformats.org/officeDocument/2006/relationships/image" Target="../media/image44.jpeg"/><Relationship Id="rId21" Type="http://schemas.openxmlformats.org/officeDocument/2006/relationships/image" Target="../media/image45.jpeg"/><Relationship Id="rId22" Type="http://schemas.openxmlformats.org/officeDocument/2006/relationships/image" Target="../media/image46.jpeg"/><Relationship Id="rId23" Type="http://schemas.openxmlformats.org/officeDocument/2006/relationships/image" Target="../media/image47.jpeg"/><Relationship Id="rId24" Type="http://schemas.openxmlformats.org/officeDocument/2006/relationships/image" Target="../media/image48.jpeg"/><Relationship Id="rId25" Type="http://schemas.openxmlformats.org/officeDocument/2006/relationships/image" Target="../media/image49.jpeg"/><Relationship Id="rId26" Type="http://schemas.openxmlformats.org/officeDocument/2006/relationships/image" Target="../media/image50.jpeg"/><Relationship Id="rId27" Type="http://schemas.openxmlformats.org/officeDocument/2006/relationships/image" Target="../media/image51.jpeg"/><Relationship Id="rId28" Type="http://schemas.openxmlformats.org/officeDocument/2006/relationships/image" Target="../media/image52.jpeg"/><Relationship Id="rId29" Type="http://schemas.openxmlformats.org/officeDocument/2006/relationships/image" Target="../media/image53.jpeg"/><Relationship Id="rId1" Type="http://schemas.openxmlformats.org/officeDocument/2006/relationships/slideLayout" Target="../slideLayouts/slideLayout7.xml"/><Relationship Id="rId2" Type="http://schemas.openxmlformats.org/officeDocument/2006/relationships/image" Target="../media/image26.jpeg"/><Relationship Id="rId3" Type="http://schemas.openxmlformats.org/officeDocument/2006/relationships/image" Target="../media/image27.jpeg"/><Relationship Id="rId4" Type="http://schemas.openxmlformats.org/officeDocument/2006/relationships/image" Target="../media/image28.png"/><Relationship Id="rId5" Type="http://schemas.openxmlformats.org/officeDocument/2006/relationships/image" Target="../media/image29.jpeg"/><Relationship Id="rId30" Type="http://schemas.openxmlformats.org/officeDocument/2006/relationships/image" Target="../media/image54.png"/><Relationship Id="rId31" Type="http://schemas.openxmlformats.org/officeDocument/2006/relationships/image" Target="../media/image2.jpeg"/><Relationship Id="rId32" Type="http://schemas.microsoft.com/office/2007/relationships/hdphoto" Target="../media/hdphoto1.wdp"/><Relationship Id="rId9" Type="http://schemas.openxmlformats.org/officeDocument/2006/relationships/image" Target="../media/image33.jpeg"/><Relationship Id="rId6" Type="http://schemas.openxmlformats.org/officeDocument/2006/relationships/image" Target="../media/image30.jpeg"/><Relationship Id="rId7" Type="http://schemas.openxmlformats.org/officeDocument/2006/relationships/image" Target="../media/image31.jpeg"/><Relationship Id="rId8" Type="http://schemas.openxmlformats.org/officeDocument/2006/relationships/image" Target="../media/image32.jpeg"/><Relationship Id="rId33" Type="http://schemas.openxmlformats.org/officeDocument/2006/relationships/image" Target="../media/image3.png"/><Relationship Id="rId34" Type="http://schemas.openxmlformats.org/officeDocument/2006/relationships/image" Target="../media/image4.png"/><Relationship Id="rId10" Type="http://schemas.openxmlformats.org/officeDocument/2006/relationships/image" Target="../media/image34.jpeg"/><Relationship Id="rId11" Type="http://schemas.openxmlformats.org/officeDocument/2006/relationships/image" Target="../media/image35.jpeg"/><Relationship Id="rId12" Type="http://schemas.openxmlformats.org/officeDocument/2006/relationships/image" Target="../media/image36.jpeg"/><Relationship Id="rId13" Type="http://schemas.openxmlformats.org/officeDocument/2006/relationships/image" Target="../media/image37.jpeg"/><Relationship Id="rId14" Type="http://schemas.openxmlformats.org/officeDocument/2006/relationships/image" Target="../media/image38.jpeg"/><Relationship Id="rId15" Type="http://schemas.openxmlformats.org/officeDocument/2006/relationships/image" Target="../media/image39.jpeg"/><Relationship Id="rId16" Type="http://schemas.openxmlformats.org/officeDocument/2006/relationships/image" Target="../media/image40.jpeg"/><Relationship Id="rId17" Type="http://schemas.openxmlformats.org/officeDocument/2006/relationships/image" Target="../media/image41.jpeg"/><Relationship Id="rId18" Type="http://schemas.openxmlformats.org/officeDocument/2006/relationships/image" Target="../media/image42.png"/><Relationship Id="rId19" Type="http://schemas.openxmlformats.org/officeDocument/2006/relationships/image" Target="../media/image43.jpeg"/></Relationships>
</file>

<file path=ppt/slides/_rels/slide12.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eg"/><Relationship Id="rId5" Type="http://schemas.openxmlformats.org/officeDocument/2006/relationships/image" Target="../media/image2.jpe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15.xml.rels><?xml version="1.0" encoding="UTF-8" standalone="yes"?>
<Relationships xmlns="http://schemas.openxmlformats.org/package/2006/relationships"><Relationship Id="rId9" Type="http://schemas.openxmlformats.org/officeDocument/2006/relationships/image" Target="../media/image17.jpeg"/><Relationship Id="rId20" Type="http://schemas.openxmlformats.org/officeDocument/2006/relationships/image" Target="../media/image4.png"/><Relationship Id="rId10" Type="http://schemas.openxmlformats.org/officeDocument/2006/relationships/image" Target="../media/image19.jpeg"/><Relationship Id="rId11" Type="http://schemas.openxmlformats.org/officeDocument/2006/relationships/image" Target="../media/image20.jpeg"/><Relationship Id="rId12" Type="http://schemas.openxmlformats.org/officeDocument/2006/relationships/image" Target="../media/image59.jpeg"/><Relationship Id="rId13" Type="http://schemas.openxmlformats.org/officeDocument/2006/relationships/image" Target="../media/image60.jpeg"/><Relationship Id="rId14" Type="http://schemas.openxmlformats.org/officeDocument/2006/relationships/image" Target="../media/image7.png"/><Relationship Id="rId15" Type="http://schemas.microsoft.com/office/2007/relationships/hdphoto" Target="../media/hdphoto3.wdp"/><Relationship Id="rId16" Type="http://schemas.openxmlformats.org/officeDocument/2006/relationships/image" Target="../media/image9.jpeg"/><Relationship Id="rId17" Type="http://schemas.openxmlformats.org/officeDocument/2006/relationships/image" Target="../media/image2.jpeg"/><Relationship Id="rId18" Type="http://schemas.microsoft.com/office/2007/relationships/hdphoto" Target="../media/hdphoto1.wdp"/><Relationship Id="rId19"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58.jpeg"/><Relationship Id="rId3" Type="http://schemas.openxmlformats.org/officeDocument/2006/relationships/image" Target="../media/image12.jpeg"/><Relationship Id="rId4" Type="http://schemas.openxmlformats.org/officeDocument/2006/relationships/image" Target="../media/image23.jpeg"/><Relationship Id="rId5" Type="http://schemas.openxmlformats.org/officeDocument/2006/relationships/image" Target="../media/image8.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5.jpeg"/></Relationships>
</file>

<file path=ppt/slides/_rels/slide16.xml.rels><?xml version="1.0" encoding="UTF-8" standalone="yes"?>
<Relationships xmlns="http://schemas.openxmlformats.org/package/2006/relationships"><Relationship Id="rId9" Type="http://schemas.openxmlformats.org/officeDocument/2006/relationships/image" Target="../media/image17.jpeg"/><Relationship Id="rId20" Type="http://schemas.openxmlformats.org/officeDocument/2006/relationships/image" Target="../media/image4.png"/><Relationship Id="rId10" Type="http://schemas.openxmlformats.org/officeDocument/2006/relationships/image" Target="../media/image19.jpeg"/><Relationship Id="rId11" Type="http://schemas.openxmlformats.org/officeDocument/2006/relationships/image" Target="../media/image20.jpeg"/><Relationship Id="rId12" Type="http://schemas.openxmlformats.org/officeDocument/2006/relationships/image" Target="../media/image59.jpeg"/><Relationship Id="rId13" Type="http://schemas.openxmlformats.org/officeDocument/2006/relationships/image" Target="../media/image60.jpeg"/><Relationship Id="rId14" Type="http://schemas.openxmlformats.org/officeDocument/2006/relationships/image" Target="../media/image7.png"/><Relationship Id="rId15" Type="http://schemas.microsoft.com/office/2007/relationships/hdphoto" Target="../media/hdphoto3.wdp"/><Relationship Id="rId16" Type="http://schemas.openxmlformats.org/officeDocument/2006/relationships/image" Target="../media/image9.jpeg"/><Relationship Id="rId17" Type="http://schemas.openxmlformats.org/officeDocument/2006/relationships/image" Target="../media/image2.jpeg"/><Relationship Id="rId18" Type="http://schemas.microsoft.com/office/2007/relationships/hdphoto" Target="../media/hdphoto1.wdp"/><Relationship Id="rId19"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58.jpeg"/><Relationship Id="rId3" Type="http://schemas.openxmlformats.org/officeDocument/2006/relationships/image" Target="../media/image12.jpeg"/><Relationship Id="rId4" Type="http://schemas.openxmlformats.org/officeDocument/2006/relationships/image" Target="../media/image23.jpeg"/><Relationship Id="rId5" Type="http://schemas.openxmlformats.org/officeDocument/2006/relationships/image" Target="../media/image8.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5.jpeg"/></Relationships>
</file>

<file path=ppt/slides/_rels/slide17.xml.rels><?xml version="1.0" encoding="UTF-8" standalone="yes"?>
<Relationships xmlns="http://schemas.openxmlformats.org/package/2006/relationships"><Relationship Id="rId9" Type="http://schemas.openxmlformats.org/officeDocument/2006/relationships/image" Target="../media/image17.jpeg"/><Relationship Id="rId20" Type="http://schemas.openxmlformats.org/officeDocument/2006/relationships/image" Target="../media/image4.png"/><Relationship Id="rId10" Type="http://schemas.openxmlformats.org/officeDocument/2006/relationships/image" Target="../media/image19.jpeg"/><Relationship Id="rId11" Type="http://schemas.openxmlformats.org/officeDocument/2006/relationships/image" Target="../media/image20.jpeg"/><Relationship Id="rId12" Type="http://schemas.openxmlformats.org/officeDocument/2006/relationships/image" Target="../media/image59.jpeg"/><Relationship Id="rId13" Type="http://schemas.openxmlformats.org/officeDocument/2006/relationships/image" Target="../media/image60.jpeg"/><Relationship Id="rId14" Type="http://schemas.openxmlformats.org/officeDocument/2006/relationships/image" Target="../media/image7.png"/><Relationship Id="rId15" Type="http://schemas.microsoft.com/office/2007/relationships/hdphoto" Target="../media/hdphoto3.wdp"/><Relationship Id="rId16" Type="http://schemas.openxmlformats.org/officeDocument/2006/relationships/image" Target="../media/image9.jpeg"/><Relationship Id="rId17" Type="http://schemas.openxmlformats.org/officeDocument/2006/relationships/image" Target="../media/image2.jpeg"/><Relationship Id="rId18" Type="http://schemas.microsoft.com/office/2007/relationships/hdphoto" Target="../media/hdphoto1.wdp"/><Relationship Id="rId19"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58.jpeg"/><Relationship Id="rId3" Type="http://schemas.openxmlformats.org/officeDocument/2006/relationships/image" Target="../media/image12.jpeg"/><Relationship Id="rId4" Type="http://schemas.openxmlformats.org/officeDocument/2006/relationships/image" Target="../media/image23.jpeg"/><Relationship Id="rId5" Type="http://schemas.openxmlformats.org/officeDocument/2006/relationships/image" Target="../media/image8.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5.jpeg"/></Relationships>
</file>

<file path=ppt/slides/_rels/slide18.xml.rels><?xml version="1.0" encoding="UTF-8" standalone="yes"?>
<Relationships xmlns="http://schemas.openxmlformats.org/package/2006/relationships"><Relationship Id="rId9" Type="http://schemas.openxmlformats.org/officeDocument/2006/relationships/image" Target="../media/image17.jpeg"/><Relationship Id="rId20" Type="http://schemas.openxmlformats.org/officeDocument/2006/relationships/image" Target="../media/image4.png"/><Relationship Id="rId10" Type="http://schemas.openxmlformats.org/officeDocument/2006/relationships/image" Target="../media/image19.jpeg"/><Relationship Id="rId11" Type="http://schemas.openxmlformats.org/officeDocument/2006/relationships/image" Target="../media/image20.jpeg"/><Relationship Id="rId12" Type="http://schemas.openxmlformats.org/officeDocument/2006/relationships/image" Target="../media/image59.jpeg"/><Relationship Id="rId13" Type="http://schemas.openxmlformats.org/officeDocument/2006/relationships/image" Target="../media/image60.jpeg"/><Relationship Id="rId14" Type="http://schemas.openxmlformats.org/officeDocument/2006/relationships/image" Target="../media/image7.png"/><Relationship Id="rId15" Type="http://schemas.microsoft.com/office/2007/relationships/hdphoto" Target="../media/hdphoto3.wdp"/><Relationship Id="rId16" Type="http://schemas.openxmlformats.org/officeDocument/2006/relationships/image" Target="../media/image9.jpeg"/><Relationship Id="rId17" Type="http://schemas.openxmlformats.org/officeDocument/2006/relationships/image" Target="../media/image2.jpeg"/><Relationship Id="rId18" Type="http://schemas.microsoft.com/office/2007/relationships/hdphoto" Target="../media/hdphoto1.wdp"/><Relationship Id="rId19"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58.jpeg"/><Relationship Id="rId3" Type="http://schemas.openxmlformats.org/officeDocument/2006/relationships/image" Target="../media/image12.jpeg"/><Relationship Id="rId4" Type="http://schemas.openxmlformats.org/officeDocument/2006/relationships/image" Target="../media/image23.jpeg"/><Relationship Id="rId5" Type="http://schemas.openxmlformats.org/officeDocument/2006/relationships/image" Target="../media/image8.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5.jpeg"/></Relationships>
</file>

<file path=ppt/slides/_rels/slide19.xml.rels><?xml version="1.0" encoding="UTF-8" standalone="yes"?>
<Relationships xmlns="http://schemas.openxmlformats.org/package/2006/relationships"><Relationship Id="rId9" Type="http://schemas.openxmlformats.org/officeDocument/2006/relationships/image" Target="../media/image17.jpeg"/><Relationship Id="rId20" Type="http://schemas.openxmlformats.org/officeDocument/2006/relationships/image" Target="../media/image4.png"/><Relationship Id="rId10" Type="http://schemas.openxmlformats.org/officeDocument/2006/relationships/image" Target="../media/image19.jpeg"/><Relationship Id="rId11" Type="http://schemas.openxmlformats.org/officeDocument/2006/relationships/image" Target="../media/image20.jpeg"/><Relationship Id="rId12" Type="http://schemas.openxmlformats.org/officeDocument/2006/relationships/image" Target="../media/image59.jpeg"/><Relationship Id="rId13" Type="http://schemas.openxmlformats.org/officeDocument/2006/relationships/image" Target="../media/image60.jpeg"/><Relationship Id="rId14" Type="http://schemas.openxmlformats.org/officeDocument/2006/relationships/image" Target="../media/image7.png"/><Relationship Id="rId15" Type="http://schemas.microsoft.com/office/2007/relationships/hdphoto" Target="../media/hdphoto3.wdp"/><Relationship Id="rId16" Type="http://schemas.openxmlformats.org/officeDocument/2006/relationships/image" Target="../media/image9.jpeg"/><Relationship Id="rId17" Type="http://schemas.openxmlformats.org/officeDocument/2006/relationships/image" Target="../media/image2.jpeg"/><Relationship Id="rId18" Type="http://schemas.microsoft.com/office/2007/relationships/hdphoto" Target="../media/hdphoto1.wdp"/><Relationship Id="rId19"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58.jpeg"/><Relationship Id="rId3" Type="http://schemas.openxmlformats.org/officeDocument/2006/relationships/image" Target="../media/image12.jpeg"/><Relationship Id="rId4" Type="http://schemas.openxmlformats.org/officeDocument/2006/relationships/image" Target="../media/image23.jpeg"/><Relationship Id="rId5" Type="http://schemas.openxmlformats.org/officeDocument/2006/relationships/image" Target="../media/image8.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jpeg"/><Relationship Id="rId5" Type="http://schemas.microsoft.com/office/2007/relationships/hdphoto" Target="../media/hdphoto1.wdp"/><Relationship Id="rId6" Type="http://schemas.openxmlformats.org/officeDocument/2006/relationships/image" Target="../media/image3.png"/><Relationship Id="rId7"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2.jpe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2.jpe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2.jpeg"/><Relationship Id="rId6" Type="http://schemas.microsoft.com/office/2007/relationships/hdphoto" Target="../media/hdphoto1.wdp"/><Relationship Id="rId7" Type="http://schemas.openxmlformats.org/officeDocument/2006/relationships/image" Target="../media/image3.png"/><Relationship Id="rId8"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comments" Target="../comments/comment4.xml"/><Relationship Id="rId1" Type="http://schemas.openxmlformats.org/officeDocument/2006/relationships/slideLayout" Target="../slideLayouts/slideLayout7.xml"/><Relationship Id="rId2" Type="http://schemas.openxmlformats.org/officeDocument/2006/relationships/image" Target="../media/image64.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comments" Target="../comments/comment5.xml"/><Relationship Id="rId1" Type="http://schemas.openxmlformats.org/officeDocument/2006/relationships/slideLayout" Target="../slideLayouts/slideLayout7.xml"/><Relationship Id="rId2"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comments" Target="../comments/comment6.xml"/><Relationship Id="rId1" Type="http://schemas.openxmlformats.org/officeDocument/2006/relationships/slideLayout" Target="../slideLayouts/slideLayout7.xml"/><Relationship Id="rId2" Type="http://schemas.openxmlformats.org/officeDocument/2006/relationships/image" Target="../media/image64.jpe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comments" Target="../comments/comment7.xml"/><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2.jpeg"/><Relationship Id="rId5" Type="http://schemas.microsoft.com/office/2007/relationships/hdphoto" Target="../media/hdphoto1.wdp"/><Relationship Id="rId6" Type="http://schemas.openxmlformats.org/officeDocument/2006/relationships/image" Target="../media/image3.png"/><Relationship Id="rId7"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28.xml.rels><?xml version="1.0" encoding="UTF-8" standalone="yes"?>
<Relationships xmlns="http://schemas.openxmlformats.org/package/2006/relationships"><Relationship Id="rId9" Type="http://schemas.openxmlformats.org/officeDocument/2006/relationships/image" Target="../media/image71.jpeg"/><Relationship Id="rId20" Type="http://schemas.openxmlformats.org/officeDocument/2006/relationships/image" Target="../media/image81.jpeg"/><Relationship Id="rId21" Type="http://schemas.openxmlformats.org/officeDocument/2006/relationships/image" Target="../media/image82.jpeg"/><Relationship Id="rId22" Type="http://schemas.openxmlformats.org/officeDocument/2006/relationships/image" Target="../media/image83.jpeg"/><Relationship Id="rId23" Type="http://schemas.openxmlformats.org/officeDocument/2006/relationships/image" Target="../media/image84.jpeg"/><Relationship Id="rId24" Type="http://schemas.openxmlformats.org/officeDocument/2006/relationships/image" Target="../media/image85.jpeg"/><Relationship Id="rId25" Type="http://schemas.openxmlformats.org/officeDocument/2006/relationships/image" Target="../media/image86.jpeg"/><Relationship Id="rId26" Type="http://schemas.openxmlformats.org/officeDocument/2006/relationships/image" Target="../media/image87.jpeg"/><Relationship Id="rId27" Type="http://schemas.openxmlformats.org/officeDocument/2006/relationships/image" Target="../media/image88.jpeg"/><Relationship Id="rId28" Type="http://schemas.openxmlformats.org/officeDocument/2006/relationships/image" Target="../media/image2.jpeg"/><Relationship Id="rId29" Type="http://schemas.microsoft.com/office/2007/relationships/hdphoto" Target="../media/hdphoto1.wdp"/><Relationship Id="rId30" Type="http://schemas.openxmlformats.org/officeDocument/2006/relationships/image" Target="../media/image3.png"/><Relationship Id="rId31" Type="http://schemas.openxmlformats.org/officeDocument/2006/relationships/image" Target="../media/image4.png"/><Relationship Id="rId10" Type="http://schemas.openxmlformats.org/officeDocument/2006/relationships/image" Target="../media/image72.jpeg"/><Relationship Id="rId11" Type="http://schemas.openxmlformats.org/officeDocument/2006/relationships/image" Target="../media/image73.jpeg"/><Relationship Id="rId12" Type="http://schemas.openxmlformats.org/officeDocument/2006/relationships/image" Target="../media/image74.jpeg"/><Relationship Id="rId13" Type="http://schemas.openxmlformats.org/officeDocument/2006/relationships/image" Target="../media/image75.jpeg"/><Relationship Id="rId14" Type="http://schemas.openxmlformats.org/officeDocument/2006/relationships/image" Target="../media/image76.jpeg"/><Relationship Id="rId15" Type="http://schemas.openxmlformats.org/officeDocument/2006/relationships/image" Target="../media/image77.jpeg"/><Relationship Id="rId16" Type="http://schemas.openxmlformats.org/officeDocument/2006/relationships/image" Target="../media/image19.jpeg"/><Relationship Id="rId17" Type="http://schemas.openxmlformats.org/officeDocument/2006/relationships/image" Target="../media/image78.jpeg"/><Relationship Id="rId18" Type="http://schemas.openxmlformats.org/officeDocument/2006/relationships/image" Target="../media/image79.jpeg"/><Relationship Id="rId19" Type="http://schemas.openxmlformats.org/officeDocument/2006/relationships/image" Target="../media/image80.jpeg"/><Relationship Id="rId1" Type="http://schemas.openxmlformats.org/officeDocument/2006/relationships/slideLayout" Target="../slideLayouts/slideLayout7.xml"/><Relationship Id="rId2" Type="http://schemas.openxmlformats.org/officeDocument/2006/relationships/image" Target="../media/image65.jpe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9.jpeg"/><Relationship Id="rId6" Type="http://schemas.openxmlformats.org/officeDocument/2006/relationships/image" Target="../media/image68.jpeg"/><Relationship Id="rId7" Type="http://schemas.openxmlformats.org/officeDocument/2006/relationships/image" Target="../media/image69.jpeg"/><Relationship Id="rId8" Type="http://schemas.openxmlformats.org/officeDocument/2006/relationships/image" Target="../media/image70.jpeg"/></Relationships>
</file>

<file path=ppt/slides/_rels/slide29.xml.rels><?xml version="1.0" encoding="UTF-8" standalone="yes"?>
<Relationships xmlns="http://schemas.openxmlformats.org/package/2006/relationships"><Relationship Id="rId9" Type="http://schemas.openxmlformats.org/officeDocument/2006/relationships/image" Target="../media/image73.jpeg"/><Relationship Id="rId20" Type="http://schemas.openxmlformats.org/officeDocument/2006/relationships/image" Target="../media/image83.jpeg"/><Relationship Id="rId21" Type="http://schemas.openxmlformats.org/officeDocument/2006/relationships/image" Target="../media/image84.jpeg"/><Relationship Id="rId22" Type="http://schemas.openxmlformats.org/officeDocument/2006/relationships/image" Target="../media/image85.jpeg"/><Relationship Id="rId23" Type="http://schemas.openxmlformats.org/officeDocument/2006/relationships/image" Target="../media/image86.jpeg"/><Relationship Id="rId24" Type="http://schemas.openxmlformats.org/officeDocument/2006/relationships/image" Target="../media/image87.jpeg"/><Relationship Id="rId25" Type="http://schemas.openxmlformats.org/officeDocument/2006/relationships/image" Target="../media/image88.jpeg"/><Relationship Id="rId26" Type="http://schemas.openxmlformats.org/officeDocument/2006/relationships/image" Target="../media/image2.jpeg"/><Relationship Id="rId27" Type="http://schemas.microsoft.com/office/2007/relationships/hdphoto" Target="../media/hdphoto1.wdp"/><Relationship Id="rId28" Type="http://schemas.openxmlformats.org/officeDocument/2006/relationships/image" Target="../media/image3.png"/><Relationship Id="rId29" Type="http://schemas.openxmlformats.org/officeDocument/2006/relationships/image" Target="../media/image4.png"/><Relationship Id="rId10" Type="http://schemas.openxmlformats.org/officeDocument/2006/relationships/image" Target="../media/image74.jpeg"/><Relationship Id="rId11" Type="http://schemas.openxmlformats.org/officeDocument/2006/relationships/image" Target="../media/image75.jpeg"/><Relationship Id="rId12" Type="http://schemas.openxmlformats.org/officeDocument/2006/relationships/image" Target="../media/image76.jpeg"/><Relationship Id="rId13" Type="http://schemas.openxmlformats.org/officeDocument/2006/relationships/image" Target="../media/image77.jpeg"/><Relationship Id="rId14" Type="http://schemas.openxmlformats.org/officeDocument/2006/relationships/image" Target="../media/image19.jpeg"/><Relationship Id="rId15" Type="http://schemas.openxmlformats.org/officeDocument/2006/relationships/image" Target="../media/image78.jpeg"/><Relationship Id="rId16" Type="http://schemas.openxmlformats.org/officeDocument/2006/relationships/image" Target="../media/image79.jpeg"/><Relationship Id="rId17" Type="http://schemas.openxmlformats.org/officeDocument/2006/relationships/image" Target="../media/image80.jpeg"/><Relationship Id="rId18" Type="http://schemas.openxmlformats.org/officeDocument/2006/relationships/image" Target="../media/image81.jpeg"/><Relationship Id="rId19" Type="http://schemas.openxmlformats.org/officeDocument/2006/relationships/image" Target="../media/image82.jpeg"/><Relationship Id="rId1" Type="http://schemas.openxmlformats.org/officeDocument/2006/relationships/slideLayout" Target="../slideLayouts/slideLayout7.xml"/><Relationship Id="rId2" Type="http://schemas.openxmlformats.org/officeDocument/2006/relationships/image" Target="../media/image67.jpeg"/><Relationship Id="rId3" Type="http://schemas.openxmlformats.org/officeDocument/2006/relationships/image" Target="../media/image9.jpeg"/><Relationship Id="rId4" Type="http://schemas.openxmlformats.org/officeDocument/2006/relationships/image" Target="../media/image68.jpeg"/><Relationship Id="rId5" Type="http://schemas.openxmlformats.org/officeDocument/2006/relationships/image" Target="../media/image69.jpeg"/><Relationship Id="rId6" Type="http://schemas.openxmlformats.org/officeDocument/2006/relationships/image" Target="../media/image70.jpeg"/><Relationship Id="rId7" Type="http://schemas.openxmlformats.org/officeDocument/2006/relationships/image" Target="../media/image71.jpeg"/><Relationship Id="rId8" Type="http://schemas.openxmlformats.org/officeDocument/2006/relationships/image" Target="../media/image72.jpeg"/></Relationships>
</file>

<file path=ppt/slides/_rels/slide3.xml.rels><?xml version="1.0" encoding="UTF-8" standalone="yes"?>
<Relationships xmlns="http://schemas.openxmlformats.org/package/2006/relationships"><Relationship Id="rId3" Type="http://schemas.openxmlformats.org/officeDocument/2006/relationships/hyperlink" Target="http://rachanasansad.edu.in/dept/Envior/M_Arch15_16/admission_procedure.html" TargetMode="External"/><Relationship Id="rId4" Type="http://schemas.openxmlformats.org/officeDocument/2006/relationships/image" Target="../media/image2.jpeg"/><Relationship Id="rId5" Type="http://schemas.microsoft.com/office/2007/relationships/hdphoto" Target="../media/hdphoto1.wdp"/><Relationship Id="rId6" Type="http://schemas.openxmlformats.org/officeDocument/2006/relationships/image" Target="../media/image3.png"/><Relationship Id="rId7"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hyperlink" Target="http://ycmou.digitaluniversity.ac/" TargetMode="External"/></Relationships>
</file>

<file path=ppt/slides/_rels/slide30.xml.rels><?xml version="1.0" encoding="UTF-8" standalone="yes"?>
<Relationships xmlns="http://schemas.openxmlformats.org/package/2006/relationships"><Relationship Id="rId9" Type="http://schemas.openxmlformats.org/officeDocument/2006/relationships/image" Target="../media/image73.jpeg"/><Relationship Id="rId20" Type="http://schemas.openxmlformats.org/officeDocument/2006/relationships/image" Target="../media/image83.jpeg"/><Relationship Id="rId21" Type="http://schemas.openxmlformats.org/officeDocument/2006/relationships/image" Target="../media/image84.jpeg"/><Relationship Id="rId22" Type="http://schemas.openxmlformats.org/officeDocument/2006/relationships/image" Target="../media/image85.jpeg"/><Relationship Id="rId23" Type="http://schemas.openxmlformats.org/officeDocument/2006/relationships/image" Target="../media/image86.jpeg"/><Relationship Id="rId24" Type="http://schemas.openxmlformats.org/officeDocument/2006/relationships/image" Target="../media/image87.jpeg"/><Relationship Id="rId25" Type="http://schemas.openxmlformats.org/officeDocument/2006/relationships/image" Target="../media/image88.jpeg"/><Relationship Id="rId26" Type="http://schemas.openxmlformats.org/officeDocument/2006/relationships/image" Target="../media/image2.jpeg"/><Relationship Id="rId27" Type="http://schemas.microsoft.com/office/2007/relationships/hdphoto" Target="../media/hdphoto1.wdp"/><Relationship Id="rId28" Type="http://schemas.openxmlformats.org/officeDocument/2006/relationships/image" Target="../media/image3.png"/><Relationship Id="rId29" Type="http://schemas.openxmlformats.org/officeDocument/2006/relationships/image" Target="../media/image4.png"/><Relationship Id="rId10" Type="http://schemas.openxmlformats.org/officeDocument/2006/relationships/image" Target="../media/image74.jpeg"/><Relationship Id="rId11" Type="http://schemas.openxmlformats.org/officeDocument/2006/relationships/image" Target="../media/image75.jpeg"/><Relationship Id="rId12" Type="http://schemas.openxmlformats.org/officeDocument/2006/relationships/image" Target="../media/image76.jpeg"/><Relationship Id="rId13" Type="http://schemas.openxmlformats.org/officeDocument/2006/relationships/image" Target="../media/image77.jpeg"/><Relationship Id="rId14" Type="http://schemas.openxmlformats.org/officeDocument/2006/relationships/image" Target="../media/image19.jpeg"/><Relationship Id="rId15" Type="http://schemas.openxmlformats.org/officeDocument/2006/relationships/image" Target="../media/image78.jpeg"/><Relationship Id="rId16" Type="http://schemas.openxmlformats.org/officeDocument/2006/relationships/image" Target="../media/image79.jpeg"/><Relationship Id="rId17" Type="http://schemas.openxmlformats.org/officeDocument/2006/relationships/image" Target="../media/image80.jpeg"/><Relationship Id="rId18" Type="http://schemas.openxmlformats.org/officeDocument/2006/relationships/image" Target="../media/image81.jpeg"/><Relationship Id="rId19" Type="http://schemas.openxmlformats.org/officeDocument/2006/relationships/image" Target="../media/image82.jpeg"/><Relationship Id="rId1" Type="http://schemas.openxmlformats.org/officeDocument/2006/relationships/slideLayout" Target="../slideLayouts/slideLayout7.xml"/><Relationship Id="rId2" Type="http://schemas.openxmlformats.org/officeDocument/2006/relationships/image" Target="../media/image67.jpeg"/><Relationship Id="rId3" Type="http://schemas.openxmlformats.org/officeDocument/2006/relationships/image" Target="../media/image9.jpeg"/><Relationship Id="rId4" Type="http://schemas.openxmlformats.org/officeDocument/2006/relationships/image" Target="../media/image68.jpeg"/><Relationship Id="rId5" Type="http://schemas.openxmlformats.org/officeDocument/2006/relationships/image" Target="../media/image69.jpeg"/><Relationship Id="rId6" Type="http://schemas.openxmlformats.org/officeDocument/2006/relationships/image" Target="../media/image70.jpeg"/><Relationship Id="rId7" Type="http://schemas.openxmlformats.org/officeDocument/2006/relationships/image" Target="../media/image71.jpeg"/><Relationship Id="rId8"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4.wdp"/><Relationship Id="rId5" Type="http://schemas.openxmlformats.org/officeDocument/2006/relationships/image" Target="../media/image3.png"/><Relationship Id="rId6" Type="http://schemas.openxmlformats.org/officeDocument/2006/relationships/image" Target="../media/image4.pn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image" Target="../media/image13.jpeg"/><Relationship Id="rId20" Type="http://schemas.openxmlformats.org/officeDocument/2006/relationships/image" Target="../media/image24.jpeg"/><Relationship Id="rId21" Type="http://schemas.openxmlformats.org/officeDocument/2006/relationships/comments" Target="../comments/comment2.xml"/><Relationship Id="rId10" Type="http://schemas.openxmlformats.org/officeDocument/2006/relationships/image" Target="../media/image14.png"/><Relationship Id="rId11" Type="http://schemas.openxmlformats.org/officeDocument/2006/relationships/image" Target="../media/image15.jpe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jpeg"/><Relationship Id="rId15" Type="http://schemas.openxmlformats.org/officeDocument/2006/relationships/image" Target="../media/image19.jpeg"/><Relationship Id="rId16" Type="http://schemas.openxmlformats.org/officeDocument/2006/relationships/image" Target="../media/image20.jpeg"/><Relationship Id="rId17" Type="http://schemas.openxmlformats.org/officeDocument/2006/relationships/image" Target="../media/image21.jpeg"/><Relationship Id="rId18" Type="http://schemas.openxmlformats.org/officeDocument/2006/relationships/image" Target="../media/image22.jpeg"/><Relationship Id="rId19"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image" Target="../media/image7.png"/><Relationship Id="rId3" Type="http://schemas.microsoft.com/office/2007/relationships/hdphoto" Target="../media/hdphoto3.wdp"/><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s>
</file>

<file path=ppt/slides/_rels/slide8.xml.rels><?xml version="1.0" encoding="UTF-8" standalone="yes"?>
<Relationships xmlns="http://schemas.openxmlformats.org/package/2006/relationships"><Relationship Id="rId9" Type="http://schemas.openxmlformats.org/officeDocument/2006/relationships/image" Target="../media/image14.png"/><Relationship Id="rId20" Type="http://schemas.openxmlformats.org/officeDocument/2006/relationships/image" Target="../media/image2.jpeg"/><Relationship Id="rId21" Type="http://schemas.microsoft.com/office/2007/relationships/hdphoto" Target="../media/hdphoto1.wdp"/><Relationship Id="rId22" Type="http://schemas.openxmlformats.org/officeDocument/2006/relationships/image" Target="../media/image3.png"/><Relationship Id="rId23" Type="http://schemas.openxmlformats.org/officeDocument/2006/relationships/image" Target="../media/image4.png"/><Relationship Id="rId24" Type="http://schemas.openxmlformats.org/officeDocument/2006/relationships/comments" Target="../comments/comment3.xml"/><Relationship Id="rId10" Type="http://schemas.openxmlformats.org/officeDocument/2006/relationships/image" Target="../media/image15.jpeg"/><Relationship Id="rId11" Type="http://schemas.openxmlformats.org/officeDocument/2006/relationships/image" Target="../media/image16.jpeg"/><Relationship Id="rId12" Type="http://schemas.openxmlformats.org/officeDocument/2006/relationships/image" Target="../media/image17.jpeg"/><Relationship Id="rId13" Type="http://schemas.openxmlformats.org/officeDocument/2006/relationships/image" Target="../media/image18.jpeg"/><Relationship Id="rId14" Type="http://schemas.openxmlformats.org/officeDocument/2006/relationships/image" Target="../media/image19.jpeg"/><Relationship Id="rId15" Type="http://schemas.openxmlformats.org/officeDocument/2006/relationships/image" Target="../media/image20.jpeg"/><Relationship Id="rId16" Type="http://schemas.openxmlformats.org/officeDocument/2006/relationships/image" Target="../media/image21.jpeg"/><Relationship Id="rId17" Type="http://schemas.openxmlformats.org/officeDocument/2006/relationships/image" Target="../media/image22.jpeg"/><Relationship Id="rId18" Type="http://schemas.openxmlformats.org/officeDocument/2006/relationships/image" Target="../media/image23.jpeg"/><Relationship Id="rId19"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ABOUT</a:t>
            </a:r>
            <a:endParaRPr lang="en-IN" sz="1300" b="1" dirty="0"/>
          </a:p>
        </p:txBody>
      </p:sp>
      <p:sp>
        <p:nvSpPr>
          <p:cNvPr id="6" name="Rectangle 5"/>
          <p:cNvSpPr/>
          <p:nvPr/>
        </p:nvSpPr>
        <p:spPr>
          <a:xfrm>
            <a:off x="2976664" y="1479488"/>
            <a:ext cx="8242570" cy="376460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 name="Rectangle 6"/>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pic>
        <p:nvPicPr>
          <p:cNvPr id="25" name="Picture 24"/>
          <p:cNvPicPr>
            <a:picLocks noChangeAspect="1"/>
          </p:cNvPicPr>
          <p:nvPr/>
        </p:nvPicPr>
        <p:blipFill rotWithShape="1">
          <a:blip r:embed="rId2" cstate="print"/>
          <a:srcRect t="4427"/>
          <a:stretch/>
        </p:blipFill>
        <p:spPr>
          <a:xfrm>
            <a:off x="2976664" y="353869"/>
            <a:ext cx="9233676" cy="5236861"/>
          </a:xfrm>
          <a:prstGeom prst="rect">
            <a:avLst/>
          </a:prstGeom>
          <a:noFill/>
          <a:ln>
            <a:noFill/>
          </a:ln>
        </p:spPr>
      </p:pic>
      <p:sp>
        <p:nvSpPr>
          <p:cNvPr id="26" name="Rectangle 25"/>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32" name="Rectangle 3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33" name="Rectangle 3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pic>
        <p:nvPicPr>
          <p:cNvPr id="2" name="Picture 1" descr="fb-art.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3" name="Picture 2" descr="linked in.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10" name="Picture 9" descr="Logo Google_Plus.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34" name="Oval 33"/>
          <p:cNvSpPr/>
          <p:nvPr/>
        </p:nvSpPr>
        <p:spPr>
          <a:xfrm>
            <a:off x="10666433" y="5344660"/>
            <a:ext cx="63823" cy="63823"/>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10976602" y="5344660"/>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10820152" y="5344660"/>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11130321" y="5344660"/>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9804535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373947_453780327986939_1744047488_n.jpg"/>
          <p:cNvPicPr>
            <a:picLocks noChangeAspect="1"/>
          </p:cNvPicPr>
          <p:nvPr/>
        </p:nvPicPr>
        <p:blipFill rotWithShape="1">
          <a:blip r:embed="rId2" cstate="print">
            <a:duotone>
              <a:schemeClr val="bg2">
                <a:shade val="45000"/>
                <a:satMod val="135000"/>
              </a:schemeClr>
              <a:prstClr val="white"/>
            </a:duotone>
          </a:blip>
          <a:srcRect l="12500" r="12500"/>
          <a:stretch/>
        </p:blipFill>
        <p:spPr>
          <a:xfrm>
            <a:off x="6934024" y="2574253"/>
            <a:ext cx="1291031" cy="1291031"/>
          </a:xfrm>
          <a:prstGeom prst="rect">
            <a:avLst/>
          </a:prstGeom>
        </p:spPr>
      </p:pic>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112" name="Rectangle 111"/>
          <p:cNvSpPr/>
          <p:nvPr/>
        </p:nvSpPr>
        <p:spPr>
          <a:xfrm>
            <a:off x="2976663" y="1261741"/>
            <a:ext cx="1293475" cy="1293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descr="1151034_10201774182586020_1453586627_n.jpg"/>
          <p:cNvPicPr>
            <a:picLocks noChangeAspect="1"/>
          </p:cNvPicPr>
          <p:nvPr/>
        </p:nvPicPr>
        <p:blipFill rotWithShape="1">
          <a:blip r:embed="rId3" cstate="print">
            <a:duotone>
              <a:schemeClr val="accent1">
                <a:shade val="45000"/>
                <a:satMod val="135000"/>
              </a:schemeClr>
              <a:prstClr val="white"/>
            </a:duotone>
          </a:blip>
          <a:srcRect l="16875" r="16875"/>
          <a:stretch/>
        </p:blipFill>
        <p:spPr>
          <a:xfrm>
            <a:off x="4298229" y="2555824"/>
            <a:ext cx="1316911" cy="1316911"/>
          </a:xfrm>
          <a:prstGeom prst="rect">
            <a:avLst/>
          </a:prstGeom>
        </p:spPr>
      </p:pic>
      <p:pic>
        <p:nvPicPr>
          <p:cNvPr id="58" name="Picture 57" descr="Sanjeev 106.JPG"/>
          <p:cNvPicPr>
            <a:picLocks noChangeAspect="1"/>
          </p:cNvPicPr>
          <p:nvPr/>
        </p:nvPicPr>
        <p:blipFill rotWithShape="1">
          <a:blip r:embed="rId4" cstate="print"/>
          <a:srcRect l="12500" r="12500"/>
          <a:stretch/>
        </p:blipFill>
        <p:spPr>
          <a:xfrm>
            <a:off x="5628241" y="2555798"/>
            <a:ext cx="1305739" cy="1305739"/>
          </a:xfrm>
          <a:prstGeom prst="rect">
            <a:avLst/>
          </a:prstGeom>
        </p:spPr>
      </p:pic>
      <p:sp>
        <p:nvSpPr>
          <p:cNvPr id="59" name="Rectangle 58"/>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60" name="Rectangle 59"/>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55" name="Rectangle 54"/>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p:cNvSpPr/>
          <p:nvPr/>
        </p:nvSpPr>
        <p:spPr>
          <a:xfrm>
            <a:off x="8865401" y="3618783"/>
            <a:ext cx="1293475" cy="1293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p:cNvSpPr/>
          <p:nvPr/>
        </p:nvSpPr>
        <p:spPr>
          <a:xfrm>
            <a:off x="10039545" y="3618783"/>
            <a:ext cx="1293475" cy="1293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Picture 51" descr="IMG_5524.JPG"/>
          <p:cNvPicPr>
            <a:picLocks noChangeAspect="1"/>
          </p:cNvPicPr>
          <p:nvPr/>
        </p:nvPicPr>
        <p:blipFill>
          <a:blip r:embed="rId5" cstate="print">
            <a:duotone>
              <a:schemeClr val="accent4">
                <a:shade val="45000"/>
                <a:satMod val="135000"/>
              </a:schemeClr>
              <a:prstClr val="white"/>
            </a:duotone>
          </a:blip>
          <a:srcRect l="25142" t="12714" r="25429" b="13143"/>
          <a:stretch>
            <a:fillRect/>
          </a:stretch>
        </p:blipFill>
        <p:spPr>
          <a:xfrm>
            <a:off x="6937899" y="1229740"/>
            <a:ext cx="1304913" cy="1304913"/>
          </a:xfrm>
          <a:prstGeom prst="rect">
            <a:avLst/>
          </a:prstGeom>
        </p:spPr>
      </p:pic>
      <p:pic>
        <p:nvPicPr>
          <p:cNvPr id="3" name="Picture 2"/>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275" t="25167" r="275" b="141"/>
          <a:stretch/>
        </p:blipFill>
        <p:spPr>
          <a:xfrm>
            <a:off x="2986400" y="5175007"/>
            <a:ext cx="1315977" cy="1315977"/>
          </a:xfrm>
          <a:prstGeom prst="rect">
            <a:avLst/>
          </a:prstGeom>
        </p:spPr>
      </p:pic>
      <p:pic>
        <p:nvPicPr>
          <p:cNvPr id="7" name="Picture 6"/>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12500" r="12500"/>
          <a:stretch/>
        </p:blipFill>
        <p:spPr>
          <a:xfrm>
            <a:off x="4295261" y="3875123"/>
            <a:ext cx="1315977" cy="1315977"/>
          </a:xfrm>
          <a:prstGeom prst="rect">
            <a:avLst/>
          </a:prstGeom>
        </p:spPr>
      </p:pic>
      <p:pic>
        <p:nvPicPr>
          <p:cNvPr id="10" name="Picture 9"/>
          <p:cNvPicPr>
            <a:picLocks noChangeAspect="1"/>
          </p:cNvPicPr>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4898" r="20102"/>
          <a:stretch/>
        </p:blipFill>
        <p:spPr>
          <a:xfrm>
            <a:off x="2978916" y="1240396"/>
            <a:ext cx="1315977" cy="1315977"/>
          </a:xfrm>
          <a:prstGeom prst="rect">
            <a:avLst/>
          </a:prstGeom>
        </p:spPr>
      </p:pic>
      <p:pic>
        <p:nvPicPr>
          <p:cNvPr id="11" name="Picture 10"/>
          <p:cNvPicPr>
            <a:picLocks noChangeAspect="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l="6014" t="-1436" r="27752" b="1436"/>
          <a:stretch/>
        </p:blipFill>
        <p:spPr>
          <a:xfrm>
            <a:off x="9580588" y="2535414"/>
            <a:ext cx="1315977" cy="1315977"/>
          </a:xfrm>
          <a:prstGeom prst="rect">
            <a:avLst/>
          </a:prstGeom>
        </p:spPr>
      </p:pic>
      <p:pic>
        <p:nvPicPr>
          <p:cNvPr id="12" name="Picture 11"/>
          <p:cNvPicPr>
            <a:picLocks noChangeAspect="1"/>
          </p:cNvPicPr>
          <p:nvPr/>
        </p:nvPicPr>
        <p:blipFill rotWithShape="1">
          <a:blip r:embed="rId10" cstate="print">
            <a:duotone>
              <a:schemeClr val="accent3">
                <a:shade val="45000"/>
                <a:satMod val="135000"/>
              </a:schemeClr>
              <a:prstClr val="white"/>
            </a:duotone>
            <a:extLst>
              <a:ext uri="{28A0092B-C50C-407E-A947-70E740481C1C}">
                <a14:useLocalDpi xmlns:a14="http://schemas.microsoft.com/office/drawing/2010/main" val="0"/>
              </a:ext>
            </a:extLst>
          </a:blip>
          <a:srcRect l="19057" t="205" r="14709" b="-205"/>
          <a:stretch/>
        </p:blipFill>
        <p:spPr>
          <a:xfrm>
            <a:off x="8262685" y="2548128"/>
            <a:ext cx="1315977" cy="1315977"/>
          </a:xfrm>
          <a:prstGeom prst="rect">
            <a:avLst/>
          </a:prstGeom>
        </p:spPr>
      </p:pic>
      <p:pic>
        <p:nvPicPr>
          <p:cNvPr id="16" name="Picture 15"/>
          <p:cNvPicPr>
            <a:picLocks noChangeAspect="1"/>
          </p:cNvPicPr>
          <p:nvPr/>
        </p:nvPicPr>
        <p:blipFill rotWithShape="1">
          <a:blip r:embed="rId11" cstate="print">
            <a:duotone>
              <a:schemeClr val="accent3">
                <a:shade val="45000"/>
                <a:satMod val="135000"/>
              </a:schemeClr>
              <a:prstClr val="white"/>
            </a:duotone>
            <a:extLst>
              <a:ext uri="{28A0092B-C50C-407E-A947-70E740481C1C}">
                <a14:useLocalDpi xmlns:a14="http://schemas.microsoft.com/office/drawing/2010/main" val="0"/>
              </a:ext>
            </a:extLst>
          </a:blip>
          <a:srcRect l="40172" t="35708" r="29801" b="18958"/>
          <a:stretch/>
        </p:blipFill>
        <p:spPr>
          <a:xfrm>
            <a:off x="6918673" y="3870657"/>
            <a:ext cx="1315977" cy="1315977"/>
          </a:xfrm>
          <a:prstGeom prst="rect">
            <a:avLst/>
          </a:prstGeom>
        </p:spPr>
      </p:pic>
      <p:pic>
        <p:nvPicPr>
          <p:cNvPr id="18" name="Picture 17"/>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10362" t="205" r="23404" b="-205"/>
          <a:stretch/>
        </p:blipFill>
        <p:spPr>
          <a:xfrm>
            <a:off x="6911988" y="5189447"/>
            <a:ext cx="1315977" cy="1315977"/>
          </a:xfrm>
          <a:prstGeom prst="rect">
            <a:avLst/>
          </a:prstGeom>
        </p:spPr>
      </p:pic>
      <p:pic>
        <p:nvPicPr>
          <p:cNvPr id="20" name="Picture 19"/>
          <p:cNvPicPr>
            <a:picLocks noChangeAspect="1"/>
          </p:cNvPicPr>
          <p:nvPr/>
        </p:nvPicPr>
        <p:blipFill rotWithShape="1">
          <a:blip r:embed="rId13" cstate="print">
            <a:duotone>
              <a:schemeClr val="accent4">
                <a:shade val="45000"/>
                <a:satMod val="135000"/>
              </a:schemeClr>
              <a:prstClr val="white"/>
            </a:duotone>
            <a:extLst>
              <a:ext uri="{28A0092B-C50C-407E-A947-70E740481C1C}">
                <a14:useLocalDpi xmlns:a14="http://schemas.microsoft.com/office/drawing/2010/main" val="0"/>
              </a:ext>
            </a:extLst>
          </a:blip>
          <a:srcRect l="25282" t="659" r="28052" b="-659"/>
          <a:stretch/>
        </p:blipFill>
        <p:spPr>
          <a:xfrm>
            <a:off x="5612763" y="3863858"/>
            <a:ext cx="1315977" cy="1315977"/>
          </a:xfrm>
          <a:prstGeom prst="rect">
            <a:avLst/>
          </a:prstGeom>
        </p:spPr>
      </p:pic>
      <p:pic>
        <p:nvPicPr>
          <p:cNvPr id="22" name="Picture 21"/>
          <p:cNvPicPr>
            <a:picLocks noChangeAspect="1"/>
          </p:cNvPicPr>
          <p:nvPr/>
        </p:nvPicPr>
        <p:blipFill rotWithShape="1">
          <a:blip r:embed="rId14" cstate="print">
            <a:duotone>
              <a:schemeClr val="accent3">
                <a:shade val="45000"/>
                <a:satMod val="135000"/>
              </a:schemeClr>
              <a:prstClr val="white"/>
            </a:duotone>
            <a:extLst>
              <a:ext uri="{28A0092B-C50C-407E-A947-70E740481C1C}">
                <a14:useLocalDpi xmlns:a14="http://schemas.microsoft.com/office/drawing/2010/main" val="0"/>
              </a:ext>
            </a:extLst>
          </a:blip>
          <a:srcRect l="16357" r="8643"/>
          <a:stretch/>
        </p:blipFill>
        <p:spPr>
          <a:xfrm>
            <a:off x="2985260" y="3863641"/>
            <a:ext cx="1315977" cy="1315977"/>
          </a:xfrm>
          <a:prstGeom prst="rect">
            <a:avLst/>
          </a:prstGeom>
        </p:spPr>
      </p:pic>
      <p:pic>
        <p:nvPicPr>
          <p:cNvPr id="24" name="Picture 23"/>
          <p:cNvPicPr>
            <a:picLocks noChangeAspect="1"/>
          </p:cNvPicPr>
          <p:nvPr/>
        </p:nvPicPr>
        <p:blipFill rotWithShape="1">
          <a:blip r:embed="rId15" cstate="print">
            <a:duotone>
              <a:prstClr val="black"/>
              <a:schemeClr val="accent3">
                <a:tint val="45000"/>
                <a:satMod val="400000"/>
              </a:schemeClr>
            </a:duotone>
            <a:extLst>
              <a:ext uri="{28A0092B-C50C-407E-A947-70E740481C1C}">
                <a14:useLocalDpi xmlns:a14="http://schemas.microsoft.com/office/drawing/2010/main" val="0"/>
              </a:ext>
            </a:extLst>
          </a:blip>
          <a:srcRect l="12500" r="12500"/>
          <a:stretch/>
        </p:blipFill>
        <p:spPr>
          <a:xfrm>
            <a:off x="5590864" y="5189632"/>
            <a:ext cx="1315977" cy="1315977"/>
          </a:xfrm>
          <a:prstGeom prst="rect">
            <a:avLst/>
          </a:prstGeom>
        </p:spPr>
      </p:pic>
      <p:pic>
        <p:nvPicPr>
          <p:cNvPr id="25" name="Picture 24"/>
          <p:cNvPicPr>
            <a:picLocks noChangeAspect="1"/>
          </p:cNvPicPr>
          <p:nvPr/>
        </p:nvPicPr>
        <p:blipFill rotWithShape="1">
          <a:blip r:embed="rId16" cstate="print">
            <a:duotone>
              <a:schemeClr val="accent1">
                <a:shade val="45000"/>
                <a:satMod val="135000"/>
              </a:schemeClr>
              <a:prstClr val="white"/>
            </a:duotone>
            <a:extLst>
              <a:ext uri="{28A0092B-C50C-407E-A947-70E740481C1C}">
                <a14:useLocalDpi xmlns:a14="http://schemas.microsoft.com/office/drawing/2010/main" val="0"/>
              </a:ext>
            </a:extLst>
          </a:blip>
          <a:srcRect l="302" r="59056"/>
          <a:stretch/>
        </p:blipFill>
        <p:spPr>
          <a:xfrm>
            <a:off x="10876023" y="1253202"/>
            <a:ext cx="1315977" cy="1315977"/>
          </a:xfrm>
          <a:prstGeom prst="rect">
            <a:avLst/>
          </a:prstGeom>
        </p:spPr>
      </p:pic>
      <p:pic>
        <p:nvPicPr>
          <p:cNvPr id="26" name="Picture 25"/>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1299" r="12467"/>
          <a:stretch/>
        </p:blipFill>
        <p:spPr>
          <a:xfrm>
            <a:off x="5627230" y="1230475"/>
            <a:ext cx="1315977" cy="1315977"/>
          </a:xfrm>
          <a:prstGeom prst="rect">
            <a:avLst/>
          </a:prstGeom>
        </p:spPr>
      </p:pic>
      <p:pic>
        <p:nvPicPr>
          <p:cNvPr id="27" name="Picture 26"/>
          <p:cNvPicPr>
            <a:picLocks noChangeAspect="1"/>
          </p:cNvPicPr>
          <p:nvPr/>
        </p:nvPicPr>
        <p:blipFill rotWithShape="1">
          <a:blip r:embed="rId18" cstate="print">
            <a:extLst>
              <a:ext uri="{28A0092B-C50C-407E-A947-70E740481C1C}">
                <a14:useLocalDpi xmlns:a14="http://schemas.microsoft.com/office/drawing/2010/main" val="0"/>
              </a:ext>
            </a:extLst>
          </a:blip>
          <a:srcRect l="23305" r="40715"/>
          <a:stretch/>
        </p:blipFill>
        <p:spPr>
          <a:xfrm>
            <a:off x="2982891" y="2548073"/>
            <a:ext cx="1315977" cy="1315977"/>
          </a:xfrm>
          <a:prstGeom prst="rect">
            <a:avLst/>
          </a:prstGeom>
        </p:spPr>
      </p:pic>
      <p:pic>
        <p:nvPicPr>
          <p:cNvPr id="29" name="Picture 28"/>
          <p:cNvPicPr>
            <a:picLocks noChangeAspect="1"/>
          </p:cNvPicPr>
          <p:nvPr/>
        </p:nvPicPr>
        <p:blipFill rotWithShape="1">
          <a:blip r:embed="rId19" cstate="print">
            <a:duotone>
              <a:schemeClr val="bg2">
                <a:shade val="45000"/>
                <a:satMod val="135000"/>
              </a:schemeClr>
              <a:prstClr val="white"/>
            </a:duotone>
            <a:extLst>
              <a:ext uri="{28A0092B-C50C-407E-A947-70E740481C1C}">
                <a14:useLocalDpi xmlns:a14="http://schemas.microsoft.com/office/drawing/2010/main" val="0"/>
              </a:ext>
            </a:extLst>
          </a:blip>
          <a:srcRect l="14107" r="10893"/>
          <a:stretch/>
        </p:blipFill>
        <p:spPr>
          <a:xfrm>
            <a:off x="10876023" y="3854851"/>
            <a:ext cx="1315977" cy="1315977"/>
          </a:xfrm>
          <a:prstGeom prst="rect">
            <a:avLst/>
          </a:prstGeom>
        </p:spPr>
      </p:pic>
      <p:pic>
        <p:nvPicPr>
          <p:cNvPr id="30" name="Picture 29"/>
          <p:cNvPicPr>
            <a:picLocks noChangeAspect="1"/>
          </p:cNvPicPr>
          <p:nvPr/>
        </p:nvPicPr>
        <p:blipFill rotWithShape="1">
          <a:blip r:embed="rId20" cstate="print">
            <a:duotone>
              <a:prstClr val="black"/>
              <a:schemeClr val="accent3">
                <a:tint val="45000"/>
                <a:satMod val="400000"/>
              </a:schemeClr>
            </a:duotone>
            <a:extLst>
              <a:ext uri="{28A0092B-C50C-407E-A947-70E740481C1C}">
                <a14:useLocalDpi xmlns:a14="http://schemas.microsoft.com/office/drawing/2010/main" val="0"/>
              </a:ext>
            </a:extLst>
          </a:blip>
          <a:srcRect l="928" r="24072"/>
          <a:stretch/>
        </p:blipFill>
        <p:spPr>
          <a:xfrm>
            <a:off x="9557806" y="3878797"/>
            <a:ext cx="1315977" cy="1315977"/>
          </a:xfrm>
          <a:prstGeom prst="rect">
            <a:avLst/>
          </a:prstGeom>
        </p:spPr>
      </p:pic>
      <p:pic>
        <p:nvPicPr>
          <p:cNvPr id="23" name="Picture 22"/>
          <p:cNvPicPr>
            <a:picLocks noChangeAspect="1"/>
          </p:cNvPicPr>
          <p:nvPr/>
        </p:nvPicPr>
        <p:blipFill rotWithShape="1">
          <a:blip r:embed="rId21" cstate="print">
            <a:duotone>
              <a:schemeClr val="bg2">
                <a:shade val="45000"/>
                <a:satMod val="135000"/>
              </a:schemeClr>
              <a:prstClr val="white"/>
            </a:duotone>
            <a:extLst>
              <a:ext uri="{28A0092B-C50C-407E-A947-70E740481C1C}">
                <a14:useLocalDpi xmlns:a14="http://schemas.microsoft.com/office/drawing/2010/main" val="0"/>
              </a:ext>
            </a:extLst>
          </a:blip>
          <a:srcRect l="12496" r="12496"/>
          <a:stretch/>
        </p:blipFill>
        <p:spPr>
          <a:xfrm>
            <a:off x="8260040" y="1241970"/>
            <a:ext cx="1315977" cy="1315977"/>
          </a:xfrm>
          <a:prstGeom prst="rect">
            <a:avLst/>
          </a:prstGeom>
        </p:spPr>
      </p:pic>
      <p:pic>
        <p:nvPicPr>
          <p:cNvPr id="28" name="Picture 27"/>
          <p:cNvPicPr>
            <a:picLocks noChangeAspect="1"/>
          </p:cNvPicPr>
          <p:nvPr/>
        </p:nvPicPr>
        <p:blipFill rotWithShape="1">
          <a:blip r:embed="rId22" cstate="print">
            <a:duotone>
              <a:schemeClr val="accent3">
                <a:shade val="45000"/>
                <a:satMod val="135000"/>
              </a:schemeClr>
              <a:prstClr val="white"/>
            </a:duotone>
            <a:extLst>
              <a:ext uri="{28A0092B-C50C-407E-A947-70E740481C1C}">
                <a14:useLocalDpi xmlns:a14="http://schemas.microsoft.com/office/drawing/2010/main" val="0"/>
              </a:ext>
            </a:extLst>
          </a:blip>
          <a:srcRect l="24914" r="86"/>
          <a:stretch/>
        </p:blipFill>
        <p:spPr>
          <a:xfrm>
            <a:off x="9580581" y="1234500"/>
            <a:ext cx="1315977" cy="1315977"/>
          </a:xfrm>
          <a:prstGeom prst="rect">
            <a:avLst/>
          </a:prstGeom>
        </p:spPr>
      </p:pic>
      <p:pic>
        <p:nvPicPr>
          <p:cNvPr id="31" name="Picture 30"/>
          <p:cNvPicPr>
            <a:picLocks noChangeAspect="1"/>
          </p:cNvPicPr>
          <p:nvPr/>
        </p:nvPicPr>
        <p:blipFill rotWithShape="1">
          <a:blip r:embed="rId23" cstate="print">
            <a:duotone>
              <a:schemeClr val="accent3">
                <a:shade val="45000"/>
                <a:satMod val="135000"/>
              </a:schemeClr>
              <a:prstClr val="white"/>
            </a:duotone>
            <a:extLst>
              <a:ext uri="{28A0092B-C50C-407E-A947-70E740481C1C}">
                <a14:useLocalDpi xmlns:a14="http://schemas.microsoft.com/office/drawing/2010/main" val="0"/>
              </a:ext>
            </a:extLst>
          </a:blip>
          <a:srcRect l="10603" r="14397"/>
          <a:stretch/>
        </p:blipFill>
        <p:spPr>
          <a:xfrm>
            <a:off x="8232595" y="5189657"/>
            <a:ext cx="1315977" cy="1315977"/>
          </a:xfrm>
          <a:prstGeom prst="rect">
            <a:avLst/>
          </a:prstGeom>
        </p:spPr>
      </p:pic>
      <p:pic>
        <p:nvPicPr>
          <p:cNvPr id="1026" name="Picture 2" descr="C:\Users\Sony\Desktop\WEB\GALLERY\IMG_7636.JPG"/>
          <p:cNvPicPr>
            <a:picLocks noChangeAspect="1" noChangeArrowheads="1"/>
          </p:cNvPicPr>
          <p:nvPr/>
        </p:nvPicPr>
        <p:blipFill>
          <a:blip r:embed="rId24" cstate="print">
            <a:duotone>
              <a:schemeClr val="accent3">
                <a:shade val="45000"/>
                <a:satMod val="135000"/>
              </a:schemeClr>
              <a:prstClr val="white"/>
            </a:duotone>
          </a:blip>
          <a:srcRect l="24596" r="19070"/>
          <a:stretch>
            <a:fillRect/>
          </a:stretch>
        </p:blipFill>
        <p:spPr bwMode="auto">
          <a:xfrm>
            <a:off x="4273886" y="5185511"/>
            <a:ext cx="1314950" cy="1312977"/>
          </a:xfrm>
          <a:prstGeom prst="rect">
            <a:avLst/>
          </a:prstGeom>
          <a:noFill/>
        </p:spPr>
      </p:pic>
      <p:pic>
        <p:nvPicPr>
          <p:cNvPr id="1027" name="Picture 3" descr="C:\Users\Sony\Desktop\WEB\GALLERY\IMG_7633.JPG"/>
          <p:cNvPicPr>
            <a:picLocks noChangeAspect="1" noChangeArrowheads="1"/>
          </p:cNvPicPr>
          <p:nvPr/>
        </p:nvPicPr>
        <p:blipFill>
          <a:blip r:embed="rId25" cstate="print">
            <a:grayscl/>
          </a:blip>
          <a:srcRect r="43750"/>
          <a:stretch>
            <a:fillRect/>
          </a:stretch>
        </p:blipFill>
        <p:spPr bwMode="auto">
          <a:xfrm>
            <a:off x="10877050" y="2554866"/>
            <a:ext cx="1314950" cy="1314929"/>
          </a:xfrm>
          <a:prstGeom prst="rect">
            <a:avLst/>
          </a:prstGeom>
          <a:noFill/>
        </p:spPr>
      </p:pic>
      <p:pic>
        <p:nvPicPr>
          <p:cNvPr id="1028" name="Picture 4" descr="C:\Users\Sony\Desktop\WEB\GALLERY\IMG_1148.JPG"/>
          <p:cNvPicPr>
            <a:picLocks noChangeAspect="1" noChangeArrowheads="1"/>
          </p:cNvPicPr>
          <p:nvPr/>
        </p:nvPicPr>
        <p:blipFill>
          <a:blip r:embed="rId26" cstate="print">
            <a:duotone>
              <a:schemeClr val="accent2">
                <a:shade val="45000"/>
                <a:satMod val="135000"/>
              </a:schemeClr>
              <a:prstClr val="white"/>
            </a:duotone>
          </a:blip>
          <a:srcRect r="25055"/>
          <a:stretch>
            <a:fillRect/>
          </a:stretch>
        </p:blipFill>
        <p:spPr bwMode="auto">
          <a:xfrm>
            <a:off x="9550120" y="5194487"/>
            <a:ext cx="1314950" cy="1315918"/>
          </a:xfrm>
          <a:prstGeom prst="rect">
            <a:avLst/>
          </a:prstGeom>
          <a:noFill/>
        </p:spPr>
      </p:pic>
      <p:pic>
        <p:nvPicPr>
          <p:cNvPr id="1029" name="Picture 5" descr="C:\Users\Sony\Desktop\WEB\GALLERY\The way we discuss.jpg"/>
          <p:cNvPicPr>
            <a:picLocks noChangeAspect="1" noChangeArrowheads="1"/>
          </p:cNvPicPr>
          <p:nvPr/>
        </p:nvPicPr>
        <p:blipFill>
          <a:blip r:embed="rId27" cstate="print"/>
          <a:srcRect l="9333" r="15634"/>
          <a:stretch>
            <a:fillRect/>
          </a:stretch>
        </p:blipFill>
        <p:spPr bwMode="auto">
          <a:xfrm>
            <a:off x="10856431" y="5169427"/>
            <a:ext cx="1335569" cy="1335025"/>
          </a:xfrm>
          <a:prstGeom prst="rect">
            <a:avLst/>
          </a:prstGeom>
          <a:noFill/>
        </p:spPr>
      </p:pic>
      <p:pic>
        <p:nvPicPr>
          <p:cNvPr id="1030" name="Picture 6" descr="C:\Users\Sony\Desktop\WEB\GALLERY\IMG_1957.JPG"/>
          <p:cNvPicPr>
            <a:picLocks noChangeAspect="1" noChangeArrowheads="1"/>
          </p:cNvPicPr>
          <p:nvPr/>
        </p:nvPicPr>
        <p:blipFill>
          <a:blip r:embed="rId28" cstate="print">
            <a:duotone>
              <a:schemeClr val="bg2">
                <a:shade val="45000"/>
                <a:satMod val="135000"/>
              </a:schemeClr>
              <a:prstClr val="white"/>
            </a:duotone>
          </a:blip>
          <a:srcRect l="10096" r="15847"/>
          <a:stretch>
            <a:fillRect/>
          </a:stretch>
        </p:blipFill>
        <p:spPr bwMode="auto">
          <a:xfrm>
            <a:off x="4303950" y="1234095"/>
            <a:ext cx="1314949" cy="1313950"/>
          </a:xfrm>
          <a:prstGeom prst="rect">
            <a:avLst/>
          </a:prstGeom>
          <a:noFill/>
        </p:spPr>
      </p:pic>
      <p:pic>
        <p:nvPicPr>
          <p:cNvPr id="1031" name="Picture 7" descr="C:\Users\Sony\Desktop\WEB\GALLERY\image2.JPG"/>
          <p:cNvPicPr>
            <a:picLocks noChangeAspect="1" noChangeArrowheads="1"/>
          </p:cNvPicPr>
          <p:nvPr/>
        </p:nvPicPr>
        <p:blipFill>
          <a:blip r:embed="rId29" cstate="print">
            <a:duotone>
              <a:schemeClr val="bg2">
                <a:shade val="45000"/>
                <a:satMod val="135000"/>
              </a:schemeClr>
              <a:prstClr val="white"/>
            </a:duotone>
          </a:blip>
          <a:srcRect l="12546" r="12410"/>
          <a:stretch>
            <a:fillRect/>
          </a:stretch>
        </p:blipFill>
        <p:spPr bwMode="auto">
          <a:xfrm>
            <a:off x="8234678" y="3870009"/>
            <a:ext cx="1335025" cy="1334240"/>
          </a:xfrm>
          <a:prstGeom prst="rect">
            <a:avLst/>
          </a:prstGeom>
          <a:noFill/>
        </p:spPr>
      </p:pic>
      <p:sp>
        <p:nvSpPr>
          <p:cNvPr id="82" name="TextBox 81"/>
          <p:cNvSpPr txBox="1"/>
          <p:nvPr/>
        </p:nvSpPr>
        <p:spPr>
          <a:xfrm>
            <a:off x="2976664" y="352843"/>
            <a:ext cx="9215336" cy="369332"/>
          </a:xfrm>
          <a:prstGeom prst="rect">
            <a:avLst/>
          </a:prstGeom>
          <a:solidFill>
            <a:schemeClr val="bg2">
              <a:lumMod val="90000"/>
            </a:schemeClr>
          </a:solidFill>
        </p:spPr>
        <p:txBody>
          <a:bodyPr wrap="square" rtlCol="0">
            <a:spAutoFit/>
          </a:bodyPr>
          <a:lstStyle/>
          <a:p>
            <a:r>
              <a:rPr lang="en-US" b="1" dirty="0" smtClean="0"/>
              <a:t>STUDENT’S LIFE AT RACHANA</a:t>
            </a:r>
            <a:endParaRPr lang="en-IN" b="1" dirty="0"/>
          </a:p>
        </p:txBody>
      </p:sp>
      <p:pic>
        <p:nvPicPr>
          <p:cNvPr id="48" name="Picture 47" descr="fb-art.jpg"/>
          <p:cNvPicPr>
            <a:picLocks noChangeAspect="1"/>
          </p:cNvPicPr>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49" name="Picture 48" descr="linked in.png"/>
          <p:cNvPicPr>
            <a:picLocks noChangeAspect="1"/>
          </p:cNvPicPr>
          <p:nvPr/>
        </p:nvPicPr>
        <p:blipFill rotWithShape="1">
          <a:blip r:embed="rId32">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50" name="Picture 49" descr="Logo Google_Plus.png"/>
          <p:cNvPicPr>
            <a:picLocks noChangeAspect="1"/>
          </p:cNvPicPr>
          <p:nvPr/>
        </p:nvPicPr>
        <p:blipFill rotWithShape="1">
          <a:blip r:embed="rId33">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51" name="TextBox 50"/>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90766572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373947_453780327986939_1744047488_n.jpg"/>
          <p:cNvPicPr>
            <a:picLocks noChangeAspect="1"/>
          </p:cNvPicPr>
          <p:nvPr/>
        </p:nvPicPr>
        <p:blipFill rotWithShape="1">
          <a:blip r:embed="rId2" cstate="print"/>
          <a:srcRect l="12500" r="12500"/>
          <a:stretch/>
        </p:blipFill>
        <p:spPr>
          <a:xfrm>
            <a:off x="6934024" y="2574253"/>
            <a:ext cx="1291031" cy="1291031"/>
          </a:xfrm>
          <a:prstGeom prst="rect">
            <a:avLst/>
          </a:prstGeom>
        </p:spPr>
      </p:pic>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112" name="Rectangle 111"/>
          <p:cNvSpPr/>
          <p:nvPr/>
        </p:nvSpPr>
        <p:spPr>
          <a:xfrm>
            <a:off x="2976663" y="1261741"/>
            <a:ext cx="1293475" cy="1293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descr="1151034_10201774182586020_1453586627_n.jpg"/>
          <p:cNvPicPr>
            <a:picLocks noChangeAspect="1"/>
          </p:cNvPicPr>
          <p:nvPr/>
        </p:nvPicPr>
        <p:blipFill rotWithShape="1">
          <a:blip r:embed="rId3" cstate="print">
            <a:duotone>
              <a:schemeClr val="accent1">
                <a:shade val="45000"/>
                <a:satMod val="135000"/>
              </a:schemeClr>
              <a:prstClr val="white"/>
            </a:duotone>
          </a:blip>
          <a:srcRect l="16875" r="16875"/>
          <a:stretch/>
        </p:blipFill>
        <p:spPr>
          <a:xfrm>
            <a:off x="4298229" y="2555824"/>
            <a:ext cx="1316911" cy="1316911"/>
          </a:xfrm>
          <a:prstGeom prst="rect">
            <a:avLst/>
          </a:prstGeom>
        </p:spPr>
      </p:pic>
      <p:pic>
        <p:nvPicPr>
          <p:cNvPr id="58" name="Picture 57" descr="Sanjeev 106.JPG"/>
          <p:cNvPicPr>
            <a:picLocks noChangeAspect="1"/>
          </p:cNvPicPr>
          <p:nvPr/>
        </p:nvPicPr>
        <p:blipFill rotWithShape="1">
          <a:blip r:embed="rId4" cstate="print"/>
          <a:srcRect l="12500" r="12500"/>
          <a:stretch/>
        </p:blipFill>
        <p:spPr>
          <a:xfrm>
            <a:off x="5628241" y="2555798"/>
            <a:ext cx="1305739" cy="1305739"/>
          </a:xfrm>
          <a:prstGeom prst="rect">
            <a:avLst/>
          </a:prstGeom>
        </p:spPr>
      </p:pic>
      <p:sp>
        <p:nvSpPr>
          <p:cNvPr id="59" name="Rectangle 58"/>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60" name="Rectangle 59"/>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55" name="Rectangle 54"/>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p:cNvSpPr/>
          <p:nvPr/>
        </p:nvSpPr>
        <p:spPr>
          <a:xfrm>
            <a:off x="8865401" y="3618783"/>
            <a:ext cx="1293475" cy="1293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p:cNvSpPr/>
          <p:nvPr/>
        </p:nvSpPr>
        <p:spPr>
          <a:xfrm>
            <a:off x="10039545" y="3618783"/>
            <a:ext cx="1293475" cy="12934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Picture 51" descr="IMG_5524.JPG"/>
          <p:cNvPicPr>
            <a:picLocks noChangeAspect="1"/>
          </p:cNvPicPr>
          <p:nvPr/>
        </p:nvPicPr>
        <p:blipFill>
          <a:blip r:embed="rId5" cstate="print">
            <a:duotone>
              <a:schemeClr val="accent4">
                <a:shade val="45000"/>
                <a:satMod val="135000"/>
              </a:schemeClr>
              <a:prstClr val="white"/>
            </a:duotone>
          </a:blip>
          <a:srcRect l="25142" t="12714" r="25429" b="13143"/>
          <a:stretch>
            <a:fillRect/>
          </a:stretch>
        </p:blipFill>
        <p:spPr>
          <a:xfrm>
            <a:off x="6937899" y="1229740"/>
            <a:ext cx="1304913" cy="1304913"/>
          </a:xfrm>
          <a:prstGeom prst="rect">
            <a:avLst/>
          </a:prstGeom>
        </p:spPr>
      </p:pic>
      <p:pic>
        <p:nvPicPr>
          <p:cNvPr id="3" name="Picture 2"/>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275" t="25167" r="275" b="141"/>
          <a:stretch/>
        </p:blipFill>
        <p:spPr>
          <a:xfrm>
            <a:off x="2986400" y="5175007"/>
            <a:ext cx="1315977" cy="1315977"/>
          </a:xfrm>
          <a:prstGeom prst="rect">
            <a:avLst/>
          </a:prstGeom>
        </p:spPr>
      </p:pic>
      <p:pic>
        <p:nvPicPr>
          <p:cNvPr id="7" name="Picture 6"/>
          <p:cNvPicPr>
            <a:picLocks noChangeAspect="1"/>
          </p:cNvPicPr>
          <p:nvPr/>
        </p:nvPicPr>
        <p:blipFill rotWithShape="1">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l="12500" r="12500"/>
          <a:stretch/>
        </p:blipFill>
        <p:spPr>
          <a:xfrm>
            <a:off x="4295261" y="3875123"/>
            <a:ext cx="1315977" cy="1315977"/>
          </a:xfrm>
          <a:prstGeom prst="rect">
            <a:avLst/>
          </a:prstGeom>
        </p:spPr>
      </p:pic>
      <p:pic>
        <p:nvPicPr>
          <p:cNvPr id="10" name="Picture 9"/>
          <p:cNvPicPr>
            <a:picLocks noChangeAspect="1"/>
          </p:cNvPicPr>
          <p:nvPr/>
        </p:nvPicPr>
        <p:blipFill rotWithShape="1">
          <a:blip r:embed="rId8" cstate="print">
            <a:duotone>
              <a:schemeClr val="accent2">
                <a:shade val="45000"/>
                <a:satMod val="135000"/>
              </a:schemeClr>
              <a:prstClr val="white"/>
            </a:duotone>
            <a:extLst>
              <a:ext uri="{28A0092B-C50C-407E-A947-70E740481C1C}">
                <a14:useLocalDpi xmlns:a14="http://schemas.microsoft.com/office/drawing/2010/main" val="0"/>
              </a:ext>
            </a:extLst>
          </a:blip>
          <a:srcRect l="4898" r="20102"/>
          <a:stretch/>
        </p:blipFill>
        <p:spPr>
          <a:xfrm>
            <a:off x="2978916" y="1240396"/>
            <a:ext cx="1315977" cy="1315977"/>
          </a:xfrm>
          <a:prstGeom prst="rect">
            <a:avLst/>
          </a:prstGeom>
        </p:spPr>
      </p:pic>
      <p:pic>
        <p:nvPicPr>
          <p:cNvPr id="11" name="Picture 10"/>
          <p:cNvPicPr>
            <a:picLocks noChangeAspect="1"/>
          </p:cNvPicPr>
          <p:nvPr/>
        </p:nvPicPr>
        <p:blipFill rotWithShape="1">
          <a:blip r:embed="rId9" cstate="print">
            <a:duotone>
              <a:schemeClr val="bg2">
                <a:shade val="45000"/>
                <a:satMod val="135000"/>
              </a:schemeClr>
              <a:prstClr val="white"/>
            </a:duotone>
            <a:extLst>
              <a:ext uri="{28A0092B-C50C-407E-A947-70E740481C1C}">
                <a14:useLocalDpi xmlns:a14="http://schemas.microsoft.com/office/drawing/2010/main" val="0"/>
              </a:ext>
            </a:extLst>
          </a:blip>
          <a:srcRect l="6014" t="-1436" r="27752" b="1436"/>
          <a:stretch/>
        </p:blipFill>
        <p:spPr>
          <a:xfrm>
            <a:off x="9580588" y="2535414"/>
            <a:ext cx="1315977" cy="1315977"/>
          </a:xfrm>
          <a:prstGeom prst="rect">
            <a:avLst/>
          </a:prstGeom>
        </p:spPr>
      </p:pic>
      <p:pic>
        <p:nvPicPr>
          <p:cNvPr id="12" name="Picture 11"/>
          <p:cNvPicPr>
            <a:picLocks noChangeAspect="1"/>
          </p:cNvPicPr>
          <p:nvPr/>
        </p:nvPicPr>
        <p:blipFill rotWithShape="1">
          <a:blip r:embed="rId10" cstate="print">
            <a:duotone>
              <a:schemeClr val="accent3">
                <a:shade val="45000"/>
                <a:satMod val="135000"/>
              </a:schemeClr>
              <a:prstClr val="white"/>
            </a:duotone>
            <a:extLst>
              <a:ext uri="{28A0092B-C50C-407E-A947-70E740481C1C}">
                <a14:useLocalDpi xmlns:a14="http://schemas.microsoft.com/office/drawing/2010/main" val="0"/>
              </a:ext>
            </a:extLst>
          </a:blip>
          <a:srcRect l="19057" t="205" r="14709" b="-205"/>
          <a:stretch/>
        </p:blipFill>
        <p:spPr>
          <a:xfrm>
            <a:off x="8262685" y="2548128"/>
            <a:ext cx="1315977" cy="1315977"/>
          </a:xfrm>
          <a:prstGeom prst="rect">
            <a:avLst/>
          </a:prstGeom>
        </p:spPr>
      </p:pic>
      <p:pic>
        <p:nvPicPr>
          <p:cNvPr id="16" name="Picture 15"/>
          <p:cNvPicPr>
            <a:picLocks noChangeAspect="1"/>
          </p:cNvPicPr>
          <p:nvPr/>
        </p:nvPicPr>
        <p:blipFill rotWithShape="1">
          <a:blip r:embed="rId11" cstate="print">
            <a:duotone>
              <a:schemeClr val="accent3">
                <a:shade val="45000"/>
                <a:satMod val="135000"/>
              </a:schemeClr>
              <a:prstClr val="white"/>
            </a:duotone>
            <a:extLst>
              <a:ext uri="{28A0092B-C50C-407E-A947-70E740481C1C}">
                <a14:useLocalDpi xmlns:a14="http://schemas.microsoft.com/office/drawing/2010/main" val="0"/>
              </a:ext>
            </a:extLst>
          </a:blip>
          <a:srcRect l="40172" t="35708" r="29801" b="18958"/>
          <a:stretch/>
        </p:blipFill>
        <p:spPr>
          <a:xfrm>
            <a:off x="6918673" y="3870657"/>
            <a:ext cx="1315977" cy="1315977"/>
          </a:xfrm>
          <a:prstGeom prst="rect">
            <a:avLst/>
          </a:prstGeom>
        </p:spPr>
      </p:pic>
      <p:pic>
        <p:nvPicPr>
          <p:cNvPr id="18" name="Picture 17"/>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10362" t="205" r="23404" b="-205"/>
          <a:stretch/>
        </p:blipFill>
        <p:spPr>
          <a:xfrm>
            <a:off x="6911988" y="5189447"/>
            <a:ext cx="1315977" cy="1315977"/>
          </a:xfrm>
          <a:prstGeom prst="rect">
            <a:avLst/>
          </a:prstGeom>
        </p:spPr>
      </p:pic>
      <p:pic>
        <p:nvPicPr>
          <p:cNvPr id="20" name="Picture 19"/>
          <p:cNvPicPr>
            <a:picLocks noChangeAspect="1"/>
          </p:cNvPicPr>
          <p:nvPr/>
        </p:nvPicPr>
        <p:blipFill rotWithShape="1">
          <a:blip r:embed="rId13" cstate="print">
            <a:duotone>
              <a:schemeClr val="accent4">
                <a:shade val="45000"/>
                <a:satMod val="135000"/>
              </a:schemeClr>
              <a:prstClr val="white"/>
            </a:duotone>
            <a:extLst>
              <a:ext uri="{28A0092B-C50C-407E-A947-70E740481C1C}">
                <a14:useLocalDpi xmlns:a14="http://schemas.microsoft.com/office/drawing/2010/main" val="0"/>
              </a:ext>
            </a:extLst>
          </a:blip>
          <a:srcRect l="25282" t="659" r="28052" b="-659"/>
          <a:stretch/>
        </p:blipFill>
        <p:spPr>
          <a:xfrm>
            <a:off x="5612763" y="3863858"/>
            <a:ext cx="1315977" cy="1315977"/>
          </a:xfrm>
          <a:prstGeom prst="rect">
            <a:avLst/>
          </a:prstGeom>
        </p:spPr>
      </p:pic>
      <p:pic>
        <p:nvPicPr>
          <p:cNvPr id="22" name="Picture 21"/>
          <p:cNvPicPr>
            <a:picLocks noChangeAspect="1"/>
          </p:cNvPicPr>
          <p:nvPr/>
        </p:nvPicPr>
        <p:blipFill rotWithShape="1">
          <a:blip r:embed="rId14" cstate="print">
            <a:duotone>
              <a:schemeClr val="accent3">
                <a:shade val="45000"/>
                <a:satMod val="135000"/>
              </a:schemeClr>
              <a:prstClr val="white"/>
            </a:duotone>
            <a:extLst>
              <a:ext uri="{28A0092B-C50C-407E-A947-70E740481C1C}">
                <a14:useLocalDpi xmlns:a14="http://schemas.microsoft.com/office/drawing/2010/main" val="0"/>
              </a:ext>
            </a:extLst>
          </a:blip>
          <a:srcRect l="16357" r="8643"/>
          <a:stretch/>
        </p:blipFill>
        <p:spPr>
          <a:xfrm>
            <a:off x="2985260" y="3863641"/>
            <a:ext cx="1315977" cy="1315977"/>
          </a:xfrm>
          <a:prstGeom prst="rect">
            <a:avLst/>
          </a:prstGeom>
        </p:spPr>
      </p:pic>
      <p:pic>
        <p:nvPicPr>
          <p:cNvPr id="24" name="Picture 23"/>
          <p:cNvPicPr>
            <a:picLocks noChangeAspect="1"/>
          </p:cNvPicPr>
          <p:nvPr/>
        </p:nvPicPr>
        <p:blipFill rotWithShape="1">
          <a:blip r:embed="rId15" cstate="print">
            <a:duotone>
              <a:prstClr val="black"/>
              <a:schemeClr val="accent3">
                <a:tint val="45000"/>
                <a:satMod val="400000"/>
              </a:schemeClr>
            </a:duotone>
            <a:extLst>
              <a:ext uri="{28A0092B-C50C-407E-A947-70E740481C1C}">
                <a14:useLocalDpi xmlns:a14="http://schemas.microsoft.com/office/drawing/2010/main" val="0"/>
              </a:ext>
            </a:extLst>
          </a:blip>
          <a:srcRect l="12500" r="12500"/>
          <a:stretch/>
        </p:blipFill>
        <p:spPr>
          <a:xfrm>
            <a:off x="5590864" y="5189632"/>
            <a:ext cx="1315977" cy="1315977"/>
          </a:xfrm>
          <a:prstGeom prst="rect">
            <a:avLst/>
          </a:prstGeom>
        </p:spPr>
      </p:pic>
      <p:pic>
        <p:nvPicPr>
          <p:cNvPr id="25" name="Picture 24"/>
          <p:cNvPicPr>
            <a:picLocks noChangeAspect="1"/>
          </p:cNvPicPr>
          <p:nvPr/>
        </p:nvPicPr>
        <p:blipFill rotWithShape="1">
          <a:blip r:embed="rId16" cstate="print">
            <a:duotone>
              <a:schemeClr val="accent1">
                <a:shade val="45000"/>
                <a:satMod val="135000"/>
              </a:schemeClr>
              <a:prstClr val="white"/>
            </a:duotone>
            <a:extLst>
              <a:ext uri="{28A0092B-C50C-407E-A947-70E740481C1C}">
                <a14:useLocalDpi xmlns:a14="http://schemas.microsoft.com/office/drawing/2010/main" val="0"/>
              </a:ext>
            </a:extLst>
          </a:blip>
          <a:srcRect l="302" r="59056"/>
          <a:stretch/>
        </p:blipFill>
        <p:spPr>
          <a:xfrm>
            <a:off x="10876023" y="1253202"/>
            <a:ext cx="1315977" cy="1315977"/>
          </a:xfrm>
          <a:prstGeom prst="rect">
            <a:avLst/>
          </a:prstGeom>
        </p:spPr>
      </p:pic>
      <p:pic>
        <p:nvPicPr>
          <p:cNvPr id="26" name="Picture 25"/>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1299" r="12467"/>
          <a:stretch/>
        </p:blipFill>
        <p:spPr>
          <a:xfrm>
            <a:off x="5627230" y="1230475"/>
            <a:ext cx="1315977" cy="1315977"/>
          </a:xfrm>
          <a:prstGeom prst="rect">
            <a:avLst/>
          </a:prstGeom>
        </p:spPr>
      </p:pic>
      <p:pic>
        <p:nvPicPr>
          <p:cNvPr id="27" name="Picture 26"/>
          <p:cNvPicPr>
            <a:picLocks noChangeAspect="1"/>
          </p:cNvPicPr>
          <p:nvPr/>
        </p:nvPicPr>
        <p:blipFill rotWithShape="1">
          <a:blip r:embed="rId18" cstate="print">
            <a:extLst>
              <a:ext uri="{28A0092B-C50C-407E-A947-70E740481C1C}">
                <a14:useLocalDpi xmlns:a14="http://schemas.microsoft.com/office/drawing/2010/main" val="0"/>
              </a:ext>
            </a:extLst>
          </a:blip>
          <a:srcRect l="23305" r="40715"/>
          <a:stretch/>
        </p:blipFill>
        <p:spPr>
          <a:xfrm>
            <a:off x="2982891" y="2548073"/>
            <a:ext cx="1315977" cy="1315977"/>
          </a:xfrm>
          <a:prstGeom prst="rect">
            <a:avLst/>
          </a:prstGeom>
        </p:spPr>
      </p:pic>
      <p:pic>
        <p:nvPicPr>
          <p:cNvPr id="29" name="Picture 28"/>
          <p:cNvPicPr>
            <a:picLocks noChangeAspect="1"/>
          </p:cNvPicPr>
          <p:nvPr/>
        </p:nvPicPr>
        <p:blipFill rotWithShape="1">
          <a:blip r:embed="rId19" cstate="print">
            <a:duotone>
              <a:schemeClr val="bg2">
                <a:shade val="45000"/>
                <a:satMod val="135000"/>
              </a:schemeClr>
              <a:prstClr val="white"/>
            </a:duotone>
            <a:extLst>
              <a:ext uri="{28A0092B-C50C-407E-A947-70E740481C1C}">
                <a14:useLocalDpi xmlns:a14="http://schemas.microsoft.com/office/drawing/2010/main" val="0"/>
              </a:ext>
            </a:extLst>
          </a:blip>
          <a:srcRect l="14107" r="10893"/>
          <a:stretch/>
        </p:blipFill>
        <p:spPr>
          <a:xfrm>
            <a:off x="10876023" y="3854851"/>
            <a:ext cx="1315977" cy="1315977"/>
          </a:xfrm>
          <a:prstGeom prst="rect">
            <a:avLst/>
          </a:prstGeom>
        </p:spPr>
      </p:pic>
      <p:pic>
        <p:nvPicPr>
          <p:cNvPr id="30" name="Picture 29"/>
          <p:cNvPicPr>
            <a:picLocks noChangeAspect="1"/>
          </p:cNvPicPr>
          <p:nvPr/>
        </p:nvPicPr>
        <p:blipFill rotWithShape="1">
          <a:blip r:embed="rId20" cstate="print">
            <a:duotone>
              <a:prstClr val="black"/>
              <a:schemeClr val="accent3">
                <a:tint val="45000"/>
                <a:satMod val="400000"/>
              </a:schemeClr>
            </a:duotone>
            <a:extLst>
              <a:ext uri="{28A0092B-C50C-407E-A947-70E740481C1C}">
                <a14:useLocalDpi xmlns:a14="http://schemas.microsoft.com/office/drawing/2010/main" val="0"/>
              </a:ext>
            </a:extLst>
          </a:blip>
          <a:srcRect l="928" r="24072"/>
          <a:stretch/>
        </p:blipFill>
        <p:spPr>
          <a:xfrm>
            <a:off x="9557806" y="3878797"/>
            <a:ext cx="1315977" cy="1315977"/>
          </a:xfrm>
          <a:prstGeom prst="rect">
            <a:avLst/>
          </a:prstGeom>
        </p:spPr>
      </p:pic>
      <p:pic>
        <p:nvPicPr>
          <p:cNvPr id="23" name="Picture 22"/>
          <p:cNvPicPr>
            <a:picLocks noChangeAspect="1"/>
          </p:cNvPicPr>
          <p:nvPr/>
        </p:nvPicPr>
        <p:blipFill rotWithShape="1">
          <a:blip r:embed="rId21" cstate="print">
            <a:duotone>
              <a:schemeClr val="bg2">
                <a:shade val="45000"/>
                <a:satMod val="135000"/>
              </a:schemeClr>
              <a:prstClr val="white"/>
            </a:duotone>
            <a:extLst>
              <a:ext uri="{28A0092B-C50C-407E-A947-70E740481C1C}">
                <a14:useLocalDpi xmlns:a14="http://schemas.microsoft.com/office/drawing/2010/main" val="0"/>
              </a:ext>
            </a:extLst>
          </a:blip>
          <a:srcRect l="12496" r="12496"/>
          <a:stretch/>
        </p:blipFill>
        <p:spPr>
          <a:xfrm>
            <a:off x="8260040" y="1241970"/>
            <a:ext cx="1315977" cy="1315977"/>
          </a:xfrm>
          <a:prstGeom prst="rect">
            <a:avLst/>
          </a:prstGeom>
        </p:spPr>
      </p:pic>
      <p:pic>
        <p:nvPicPr>
          <p:cNvPr id="28" name="Picture 27"/>
          <p:cNvPicPr>
            <a:picLocks noChangeAspect="1"/>
          </p:cNvPicPr>
          <p:nvPr/>
        </p:nvPicPr>
        <p:blipFill rotWithShape="1">
          <a:blip r:embed="rId22" cstate="print">
            <a:duotone>
              <a:schemeClr val="accent3">
                <a:shade val="45000"/>
                <a:satMod val="135000"/>
              </a:schemeClr>
              <a:prstClr val="white"/>
            </a:duotone>
            <a:extLst>
              <a:ext uri="{28A0092B-C50C-407E-A947-70E740481C1C}">
                <a14:useLocalDpi xmlns:a14="http://schemas.microsoft.com/office/drawing/2010/main" val="0"/>
              </a:ext>
            </a:extLst>
          </a:blip>
          <a:srcRect l="24914" r="86"/>
          <a:stretch/>
        </p:blipFill>
        <p:spPr>
          <a:xfrm>
            <a:off x="9580581" y="1234500"/>
            <a:ext cx="1315977" cy="1315977"/>
          </a:xfrm>
          <a:prstGeom prst="rect">
            <a:avLst/>
          </a:prstGeom>
        </p:spPr>
      </p:pic>
      <p:pic>
        <p:nvPicPr>
          <p:cNvPr id="31" name="Picture 30"/>
          <p:cNvPicPr>
            <a:picLocks noChangeAspect="1"/>
          </p:cNvPicPr>
          <p:nvPr/>
        </p:nvPicPr>
        <p:blipFill rotWithShape="1">
          <a:blip r:embed="rId23" cstate="print">
            <a:duotone>
              <a:schemeClr val="accent3">
                <a:shade val="45000"/>
                <a:satMod val="135000"/>
              </a:schemeClr>
              <a:prstClr val="white"/>
            </a:duotone>
            <a:extLst>
              <a:ext uri="{28A0092B-C50C-407E-A947-70E740481C1C}">
                <a14:useLocalDpi xmlns:a14="http://schemas.microsoft.com/office/drawing/2010/main" val="0"/>
              </a:ext>
            </a:extLst>
          </a:blip>
          <a:srcRect l="10603" r="14397"/>
          <a:stretch/>
        </p:blipFill>
        <p:spPr>
          <a:xfrm>
            <a:off x="8232595" y="5189657"/>
            <a:ext cx="1315977" cy="1315977"/>
          </a:xfrm>
          <a:prstGeom prst="rect">
            <a:avLst/>
          </a:prstGeom>
        </p:spPr>
      </p:pic>
      <p:pic>
        <p:nvPicPr>
          <p:cNvPr id="1026" name="Picture 2" descr="C:\Users\Sony\Desktop\WEB\GALLERY\IMG_7636.JPG"/>
          <p:cNvPicPr>
            <a:picLocks noChangeAspect="1" noChangeArrowheads="1"/>
          </p:cNvPicPr>
          <p:nvPr/>
        </p:nvPicPr>
        <p:blipFill>
          <a:blip r:embed="rId24" cstate="print">
            <a:duotone>
              <a:schemeClr val="accent3">
                <a:shade val="45000"/>
                <a:satMod val="135000"/>
              </a:schemeClr>
              <a:prstClr val="white"/>
            </a:duotone>
          </a:blip>
          <a:srcRect l="24596" r="19070"/>
          <a:stretch>
            <a:fillRect/>
          </a:stretch>
        </p:blipFill>
        <p:spPr bwMode="auto">
          <a:xfrm>
            <a:off x="4273886" y="5185511"/>
            <a:ext cx="1314950" cy="1312977"/>
          </a:xfrm>
          <a:prstGeom prst="rect">
            <a:avLst/>
          </a:prstGeom>
          <a:noFill/>
        </p:spPr>
      </p:pic>
      <p:pic>
        <p:nvPicPr>
          <p:cNvPr id="1027" name="Picture 3" descr="C:\Users\Sony\Desktop\WEB\GALLERY\IMG_7633.JPG"/>
          <p:cNvPicPr>
            <a:picLocks noChangeAspect="1" noChangeArrowheads="1"/>
          </p:cNvPicPr>
          <p:nvPr/>
        </p:nvPicPr>
        <p:blipFill>
          <a:blip r:embed="rId25" cstate="print">
            <a:grayscl/>
          </a:blip>
          <a:srcRect r="43750"/>
          <a:stretch>
            <a:fillRect/>
          </a:stretch>
        </p:blipFill>
        <p:spPr bwMode="auto">
          <a:xfrm>
            <a:off x="10877050" y="2554866"/>
            <a:ext cx="1314950" cy="1314929"/>
          </a:xfrm>
          <a:prstGeom prst="rect">
            <a:avLst/>
          </a:prstGeom>
          <a:noFill/>
        </p:spPr>
      </p:pic>
      <p:pic>
        <p:nvPicPr>
          <p:cNvPr id="1028" name="Picture 4" descr="C:\Users\Sony\Desktop\WEB\GALLERY\IMG_1148.JPG"/>
          <p:cNvPicPr>
            <a:picLocks noChangeAspect="1" noChangeArrowheads="1"/>
          </p:cNvPicPr>
          <p:nvPr/>
        </p:nvPicPr>
        <p:blipFill>
          <a:blip r:embed="rId26" cstate="print">
            <a:duotone>
              <a:schemeClr val="accent2">
                <a:shade val="45000"/>
                <a:satMod val="135000"/>
              </a:schemeClr>
              <a:prstClr val="white"/>
            </a:duotone>
          </a:blip>
          <a:srcRect r="25055"/>
          <a:stretch>
            <a:fillRect/>
          </a:stretch>
        </p:blipFill>
        <p:spPr bwMode="auto">
          <a:xfrm>
            <a:off x="9550120" y="5194487"/>
            <a:ext cx="1314950" cy="1315918"/>
          </a:xfrm>
          <a:prstGeom prst="rect">
            <a:avLst/>
          </a:prstGeom>
          <a:noFill/>
        </p:spPr>
      </p:pic>
      <p:pic>
        <p:nvPicPr>
          <p:cNvPr id="1029" name="Picture 5" descr="C:\Users\Sony\Desktop\WEB\GALLERY\The way we discuss.jpg"/>
          <p:cNvPicPr>
            <a:picLocks noChangeAspect="1" noChangeArrowheads="1"/>
          </p:cNvPicPr>
          <p:nvPr/>
        </p:nvPicPr>
        <p:blipFill>
          <a:blip r:embed="rId27" cstate="print"/>
          <a:srcRect l="9333" r="15634"/>
          <a:stretch>
            <a:fillRect/>
          </a:stretch>
        </p:blipFill>
        <p:spPr bwMode="auto">
          <a:xfrm>
            <a:off x="10856431" y="5169427"/>
            <a:ext cx="1335569" cy="1335025"/>
          </a:xfrm>
          <a:prstGeom prst="rect">
            <a:avLst/>
          </a:prstGeom>
          <a:noFill/>
        </p:spPr>
      </p:pic>
      <p:pic>
        <p:nvPicPr>
          <p:cNvPr id="1030" name="Picture 6" descr="C:\Users\Sony\Desktop\WEB\GALLERY\IMG_1957.JPG"/>
          <p:cNvPicPr>
            <a:picLocks noChangeAspect="1" noChangeArrowheads="1"/>
          </p:cNvPicPr>
          <p:nvPr/>
        </p:nvPicPr>
        <p:blipFill>
          <a:blip r:embed="rId28" cstate="print">
            <a:duotone>
              <a:schemeClr val="bg2">
                <a:shade val="45000"/>
                <a:satMod val="135000"/>
              </a:schemeClr>
              <a:prstClr val="white"/>
            </a:duotone>
          </a:blip>
          <a:srcRect l="10096" r="15847"/>
          <a:stretch>
            <a:fillRect/>
          </a:stretch>
        </p:blipFill>
        <p:spPr bwMode="auto">
          <a:xfrm>
            <a:off x="4303950" y="1234095"/>
            <a:ext cx="1314949" cy="1313950"/>
          </a:xfrm>
          <a:prstGeom prst="rect">
            <a:avLst/>
          </a:prstGeom>
          <a:noFill/>
        </p:spPr>
      </p:pic>
      <p:pic>
        <p:nvPicPr>
          <p:cNvPr id="1031" name="Picture 7" descr="C:\Users\Sony\Desktop\WEB\GALLERY\image2.JPG"/>
          <p:cNvPicPr>
            <a:picLocks noChangeAspect="1" noChangeArrowheads="1"/>
          </p:cNvPicPr>
          <p:nvPr/>
        </p:nvPicPr>
        <p:blipFill>
          <a:blip r:embed="rId29" cstate="print">
            <a:duotone>
              <a:schemeClr val="bg2">
                <a:shade val="45000"/>
                <a:satMod val="135000"/>
              </a:schemeClr>
              <a:prstClr val="white"/>
            </a:duotone>
          </a:blip>
          <a:srcRect l="12546" r="12410"/>
          <a:stretch>
            <a:fillRect/>
          </a:stretch>
        </p:blipFill>
        <p:spPr bwMode="auto">
          <a:xfrm>
            <a:off x="8234678" y="3870009"/>
            <a:ext cx="1335025" cy="1334240"/>
          </a:xfrm>
          <a:prstGeom prst="rect">
            <a:avLst/>
          </a:prstGeom>
          <a:noFill/>
        </p:spPr>
      </p:pic>
      <p:sp>
        <p:nvSpPr>
          <p:cNvPr id="82" name="TextBox 81"/>
          <p:cNvSpPr txBox="1"/>
          <p:nvPr/>
        </p:nvSpPr>
        <p:spPr>
          <a:xfrm>
            <a:off x="2976664" y="352843"/>
            <a:ext cx="9215336" cy="369332"/>
          </a:xfrm>
          <a:prstGeom prst="rect">
            <a:avLst/>
          </a:prstGeom>
          <a:solidFill>
            <a:schemeClr val="bg2">
              <a:lumMod val="90000"/>
            </a:schemeClr>
          </a:solidFill>
        </p:spPr>
        <p:txBody>
          <a:bodyPr wrap="square" rtlCol="0">
            <a:spAutoFit/>
          </a:bodyPr>
          <a:lstStyle/>
          <a:p>
            <a:r>
              <a:rPr lang="en-US" b="1" dirty="0" smtClean="0"/>
              <a:t>STUDENT’S LIFE AT RACHANA</a:t>
            </a:r>
            <a:endParaRPr lang="en-IN" b="1" dirty="0"/>
          </a:p>
        </p:txBody>
      </p:sp>
      <p:grpSp>
        <p:nvGrpSpPr>
          <p:cNvPr id="48" name="Group 47"/>
          <p:cNvGrpSpPr/>
          <p:nvPr/>
        </p:nvGrpSpPr>
        <p:grpSpPr>
          <a:xfrm>
            <a:off x="7563977" y="3630754"/>
            <a:ext cx="1027759" cy="184666"/>
            <a:chOff x="5053023" y="4496322"/>
            <a:chExt cx="1027759" cy="184666"/>
          </a:xfrm>
        </p:grpSpPr>
        <p:sp>
          <p:nvSpPr>
            <p:cNvPr id="49" name="Rectangle 48"/>
            <p:cNvSpPr/>
            <p:nvPr/>
          </p:nvSpPr>
          <p:spPr>
            <a:xfrm>
              <a:off x="5122718" y="4540827"/>
              <a:ext cx="935182" cy="9351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p:cNvSpPr txBox="1"/>
            <p:nvPr/>
          </p:nvSpPr>
          <p:spPr>
            <a:xfrm>
              <a:off x="5053023" y="4496322"/>
              <a:ext cx="1027759" cy="184666"/>
            </a:xfrm>
            <a:prstGeom prst="rect">
              <a:avLst/>
            </a:prstGeom>
            <a:noFill/>
          </p:spPr>
          <p:txBody>
            <a:bodyPr wrap="square" rtlCol="0">
              <a:spAutoFit/>
            </a:bodyPr>
            <a:lstStyle/>
            <a:p>
              <a:r>
                <a:rPr lang="en-US" sz="600" dirty="0" smtClean="0">
                  <a:solidFill>
                    <a:schemeClr val="tx1">
                      <a:lumMod val="65000"/>
                      <a:lumOff val="35000"/>
                    </a:schemeClr>
                  </a:solidFill>
                </a:rPr>
                <a:t>STUDENT’S TOUR IN NEPAL</a:t>
              </a:r>
              <a:endParaRPr lang="en-IN" sz="600" dirty="0">
                <a:solidFill>
                  <a:schemeClr val="tx1">
                    <a:lumMod val="65000"/>
                    <a:lumOff val="35000"/>
                  </a:schemeClr>
                </a:solidFill>
              </a:endParaRPr>
            </a:p>
          </p:txBody>
        </p:sp>
      </p:grpSp>
      <p:pic>
        <p:nvPicPr>
          <p:cNvPr id="51" name="Picture 50" descr="clipart-hand-8043.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492927" y="3385510"/>
            <a:ext cx="429619" cy="320107"/>
          </a:xfrm>
          <a:prstGeom prst="rect">
            <a:avLst/>
          </a:prstGeom>
        </p:spPr>
      </p:pic>
      <p:pic>
        <p:nvPicPr>
          <p:cNvPr id="53" name="Picture 52" descr="fb-art.jpg"/>
          <p:cNvPicPr>
            <a:picLocks noChangeAspect="1"/>
          </p:cNvPicPr>
          <p:nvPr/>
        </p:nvPicPr>
        <p:blipFill>
          <a:blip r:embed="rId31">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61" name="Picture 60" descr="linked in.png"/>
          <p:cNvPicPr>
            <a:picLocks noChangeAspect="1"/>
          </p:cNvPicPr>
          <p:nvPr/>
        </p:nvPicPr>
        <p:blipFill rotWithShape="1">
          <a:blip r:embed="rId33">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62" name="Picture 61" descr="Logo Google_Plus.png"/>
          <p:cNvPicPr>
            <a:picLocks noChangeAspect="1"/>
          </p:cNvPicPr>
          <p:nvPr/>
        </p:nvPicPr>
        <p:blipFill rotWithShape="1">
          <a:blip r:embed="rId34">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63" name="TextBox 62"/>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16500118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6" name="Rectangle 5"/>
          <p:cNvSpPr/>
          <p:nvPr/>
        </p:nvSpPr>
        <p:spPr>
          <a:xfrm>
            <a:off x="2976664" y="1479488"/>
            <a:ext cx="8242570" cy="3764602"/>
          </a:xfrm>
          <a:prstGeom prst="rect">
            <a:avLst/>
          </a:prstGeom>
          <a:no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23" name="Rectangle 22"/>
          <p:cNvSpPr/>
          <p:nvPr/>
        </p:nvSpPr>
        <p:spPr>
          <a:xfrm>
            <a:off x="2976664" y="5525311"/>
            <a:ext cx="8242570" cy="1206229"/>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 name="TextBox 1"/>
          <p:cNvSpPr txBox="1"/>
          <p:nvPr/>
        </p:nvSpPr>
        <p:spPr>
          <a:xfrm>
            <a:off x="2976664" y="1483542"/>
            <a:ext cx="8242570" cy="738664"/>
          </a:xfrm>
          <a:prstGeom prst="rect">
            <a:avLst/>
          </a:prstGeom>
          <a:noFill/>
        </p:spPr>
        <p:txBody>
          <a:bodyPr wrap="square" rtlCol="0">
            <a:spAutoFit/>
          </a:bodyPr>
          <a:lstStyle/>
          <a:p>
            <a:pPr algn="just"/>
            <a:r>
              <a:rPr lang="en-US" sz="1400" b="1" dirty="0" smtClean="0"/>
              <a:t>PHOTO GALLERY</a:t>
            </a:r>
          </a:p>
          <a:p>
            <a:pPr algn="just"/>
            <a:endParaRPr lang="en-US" sz="1400" dirty="0"/>
          </a:p>
          <a:p>
            <a:pPr algn="just"/>
            <a:r>
              <a:rPr lang="en-IN" sz="1400" dirty="0" smtClean="0"/>
              <a:t>The</a:t>
            </a:r>
            <a:endParaRPr lang="en-IN" sz="1400" dirty="0"/>
          </a:p>
        </p:txBody>
      </p:sp>
      <p:sp>
        <p:nvSpPr>
          <p:cNvPr id="127" name="Rectangle 126"/>
          <p:cNvSpPr/>
          <p:nvPr/>
        </p:nvSpPr>
        <p:spPr>
          <a:xfrm>
            <a:off x="3807835" y="2392441"/>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p:cNvSpPr/>
          <p:nvPr/>
        </p:nvSpPr>
        <p:spPr>
          <a:xfrm>
            <a:off x="3807835" y="3225174"/>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p:cNvSpPr/>
          <p:nvPr/>
        </p:nvSpPr>
        <p:spPr>
          <a:xfrm>
            <a:off x="3807835" y="4057907"/>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Rectangle 131"/>
          <p:cNvSpPr/>
          <p:nvPr/>
        </p:nvSpPr>
        <p:spPr>
          <a:xfrm>
            <a:off x="4639006" y="2392441"/>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p:cNvSpPr/>
          <p:nvPr/>
        </p:nvSpPr>
        <p:spPr>
          <a:xfrm>
            <a:off x="5471739" y="2392441"/>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p:cNvSpPr/>
          <p:nvPr/>
        </p:nvSpPr>
        <p:spPr>
          <a:xfrm>
            <a:off x="4639006" y="3225174"/>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p:cNvSpPr/>
          <p:nvPr/>
        </p:nvSpPr>
        <p:spPr>
          <a:xfrm>
            <a:off x="5471739" y="3225174"/>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ectangle 135"/>
          <p:cNvSpPr/>
          <p:nvPr/>
        </p:nvSpPr>
        <p:spPr>
          <a:xfrm>
            <a:off x="4639006" y="4057907"/>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ectangle 136"/>
          <p:cNvSpPr/>
          <p:nvPr/>
        </p:nvSpPr>
        <p:spPr>
          <a:xfrm>
            <a:off x="5471739" y="4057907"/>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137"/>
          <p:cNvSpPr/>
          <p:nvPr/>
        </p:nvSpPr>
        <p:spPr>
          <a:xfrm>
            <a:off x="6304484" y="2392441"/>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Rectangle 138"/>
          <p:cNvSpPr/>
          <p:nvPr/>
        </p:nvSpPr>
        <p:spPr>
          <a:xfrm>
            <a:off x="7137217" y="2392441"/>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139"/>
          <p:cNvSpPr/>
          <p:nvPr/>
        </p:nvSpPr>
        <p:spPr>
          <a:xfrm>
            <a:off x="6304484" y="3225174"/>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140"/>
          <p:cNvSpPr/>
          <p:nvPr/>
        </p:nvSpPr>
        <p:spPr>
          <a:xfrm>
            <a:off x="7137217" y="3225174"/>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141"/>
          <p:cNvSpPr/>
          <p:nvPr/>
        </p:nvSpPr>
        <p:spPr>
          <a:xfrm>
            <a:off x="6304484" y="4057907"/>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142"/>
          <p:cNvSpPr/>
          <p:nvPr/>
        </p:nvSpPr>
        <p:spPr>
          <a:xfrm>
            <a:off x="7137217" y="4057907"/>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143"/>
          <p:cNvSpPr/>
          <p:nvPr/>
        </p:nvSpPr>
        <p:spPr>
          <a:xfrm>
            <a:off x="7969950" y="2392441"/>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Rectangle 145"/>
          <p:cNvSpPr/>
          <p:nvPr/>
        </p:nvSpPr>
        <p:spPr>
          <a:xfrm>
            <a:off x="7969950" y="3225174"/>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Rectangle 147"/>
          <p:cNvSpPr/>
          <p:nvPr/>
        </p:nvSpPr>
        <p:spPr>
          <a:xfrm>
            <a:off x="7969950" y="4057907"/>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p:cNvSpPr txBox="1"/>
          <p:nvPr/>
        </p:nvSpPr>
        <p:spPr>
          <a:xfrm>
            <a:off x="4881059" y="4890640"/>
            <a:ext cx="1799742" cy="307777"/>
          </a:xfrm>
          <a:prstGeom prst="rect">
            <a:avLst/>
          </a:prstGeom>
          <a:noFill/>
        </p:spPr>
        <p:txBody>
          <a:bodyPr wrap="square" rtlCol="0">
            <a:spAutoFit/>
          </a:bodyPr>
          <a:lstStyle/>
          <a:p>
            <a:pPr algn="just"/>
            <a:r>
              <a:rPr lang="en-US" sz="1400" b="1" dirty="0" smtClean="0"/>
              <a:t>GALLARY</a:t>
            </a:r>
            <a:endParaRPr lang="en-IN" sz="1400" dirty="0"/>
          </a:p>
        </p:txBody>
      </p:sp>
      <p:sp>
        <p:nvSpPr>
          <p:cNvPr id="45" name="Rectangle 44"/>
          <p:cNvSpPr/>
          <p:nvPr/>
        </p:nvSpPr>
        <p:spPr>
          <a:xfrm>
            <a:off x="8802683" y="2392441"/>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8802683" y="3225174"/>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8802683" y="4057907"/>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p:cNvSpPr/>
          <p:nvPr/>
        </p:nvSpPr>
        <p:spPr>
          <a:xfrm>
            <a:off x="9635416" y="2392441"/>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p:cNvSpPr/>
          <p:nvPr/>
        </p:nvSpPr>
        <p:spPr>
          <a:xfrm>
            <a:off x="9635416" y="3225174"/>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9635416" y="4057907"/>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Picture 55" descr="1151034_10201774182586020_1453586627_n.jpg"/>
          <p:cNvPicPr>
            <a:picLocks noChangeAspect="1"/>
          </p:cNvPicPr>
          <p:nvPr/>
        </p:nvPicPr>
        <p:blipFill rotWithShape="1">
          <a:blip r:embed="rId2" cstate="print">
            <a:duotone>
              <a:schemeClr val="accent1">
                <a:shade val="45000"/>
                <a:satMod val="135000"/>
              </a:schemeClr>
              <a:prstClr val="white"/>
            </a:duotone>
          </a:blip>
          <a:srcRect l="16875" r="16875"/>
          <a:stretch/>
        </p:blipFill>
        <p:spPr>
          <a:xfrm>
            <a:off x="3809409" y="4057724"/>
            <a:ext cx="832721" cy="833099"/>
          </a:xfrm>
          <a:prstGeom prst="rect">
            <a:avLst/>
          </a:prstGeom>
        </p:spPr>
      </p:pic>
      <p:pic>
        <p:nvPicPr>
          <p:cNvPr id="57" name="Picture 56" descr="373947_453780327986939_1744047488_n.jpg"/>
          <p:cNvPicPr>
            <a:picLocks noChangeAspect="1"/>
          </p:cNvPicPr>
          <p:nvPr/>
        </p:nvPicPr>
        <p:blipFill rotWithShape="1">
          <a:blip r:embed="rId3" cstate="print"/>
          <a:srcRect l="12500" r="12500"/>
          <a:stretch/>
        </p:blipFill>
        <p:spPr>
          <a:xfrm>
            <a:off x="4637444" y="4059481"/>
            <a:ext cx="831159" cy="831159"/>
          </a:xfrm>
          <a:prstGeom prst="rect">
            <a:avLst/>
          </a:prstGeom>
          <a:noFill/>
          <a:ln>
            <a:noFill/>
          </a:ln>
        </p:spPr>
      </p:pic>
      <p:sp>
        <p:nvSpPr>
          <p:cNvPr id="3" name="Rectangle 2"/>
          <p:cNvSpPr/>
          <p:nvPr/>
        </p:nvSpPr>
        <p:spPr>
          <a:xfrm>
            <a:off x="2975102" y="0"/>
            <a:ext cx="9216898" cy="6858000"/>
          </a:xfrm>
          <a:prstGeom prst="rect">
            <a:avLst/>
          </a:prstGeom>
          <a:solidFill>
            <a:schemeClr val="tx1">
              <a:lumMod val="65000"/>
              <a:lumOff val="3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4085228" y="965447"/>
            <a:ext cx="6103967" cy="4200409"/>
            <a:chOff x="4085228" y="2082859"/>
            <a:chExt cx="6103967" cy="4200409"/>
          </a:xfrm>
        </p:grpSpPr>
        <p:sp>
          <p:nvSpPr>
            <p:cNvPr id="10" name="Rectangle 9"/>
            <p:cNvSpPr/>
            <p:nvPr/>
          </p:nvSpPr>
          <p:spPr>
            <a:xfrm>
              <a:off x="4085228" y="2082859"/>
              <a:ext cx="6103967" cy="417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descr="373947_453780327986939_1744047488_n.jpg"/>
            <p:cNvPicPr>
              <a:picLocks noChangeAspect="1"/>
            </p:cNvPicPr>
            <p:nvPr/>
          </p:nvPicPr>
          <p:blipFill>
            <a:blip r:embed="rId4" cstate="print"/>
            <a:stretch>
              <a:fillRect/>
            </a:stretch>
          </p:blipFill>
          <p:spPr>
            <a:xfrm>
              <a:off x="4637444" y="2267418"/>
              <a:ext cx="5067208" cy="3800406"/>
            </a:xfrm>
            <a:prstGeom prst="rect">
              <a:avLst/>
            </a:prstGeom>
          </p:spPr>
        </p:pic>
        <p:sp>
          <p:nvSpPr>
            <p:cNvPr id="58" name="TextBox 57"/>
            <p:cNvSpPr txBox="1"/>
            <p:nvPr/>
          </p:nvSpPr>
          <p:spPr>
            <a:xfrm>
              <a:off x="4539143" y="6067824"/>
              <a:ext cx="1492823" cy="215444"/>
            </a:xfrm>
            <a:prstGeom prst="rect">
              <a:avLst/>
            </a:prstGeom>
            <a:noFill/>
          </p:spPr>
          <p:txBody>
            <a:bodyPr wrap="square" rtlCol="0">
              <a:spAutoFit/>
            </a:bodyPr>
            <a:lstStyle/>
            <a:p>
              <a:r>
                <a:rPr lang="en-US" sz="800" dirty="0" smtClean="0">
                  <a:solidFill>
                    <a:schemeClr val="tx1">
                      <a:lumMod val="65000"/>
                      <a:lumOff val="35000"/>
                    </a:schemeClr>
                  </a:solidFill>
                </a:rPr>
                <a:t>STUDENT’S TOUR IN NEPAL</a:t>
              </a:r>
              <a:endParaRPr lang="en-IN" sz="800" dirty="0">
                <a:solidFill>
                  <a:schemeClr val="tx1">
                    <a:lumMod val="65000"/>
                    <a:lumOff val="35000"/>
                  </a:schemeClr>
                </a:solidFill>
              </a:endParaRPr>
            </a:p>
          </p:txBody>
        </p:sp>
      </p:grpSp>
      <p:sp>
        <p:nvSpPr>
          <p:cNvPr id="12" name="Half Frame 11"/>
          <p:cNvSpPr/>
          <p:nvPr/>
        </p:nvSpPr>
        <p:spPr>
          <a:xfrm rot="18900000">
            <a:off x="4260522" y="2813967"/>
            <a:ext cx="316929" cy="316929"/>
          </a:xfrm>
          <a:prstGeom prst="halfFram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Half Frame 58"/>
          <p:cNvSpPr/>
          <p:nvPr/>
        </p:nvSpPr>
        <p:spPr>
          <a:xfrm rot="8100000">
            <a:off x="9731013" y="2813968"/>
            <a:ext cx="316929" cy="316929"/>
          </a:xfrm>
          <a:prstGeom prst="halfFram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0" name="Rectangle 59"/>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61" name="Rectangle 60"/>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63" name="Rectangle 62"/>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5931396" y="5198417"/>
            <a:ext cx="63823" cy="638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5623958"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p:nvPr/>
        </p:nvSpPr>
        <p:spPr>
          <a:xfrm>
            <a:off x="5467508"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5316558"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777677"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p:nvPr/>
        </p:nvSpPr>
        <p:spPr>
          <a:xfrm>
            <a:off x="5167723"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p:cNvSpPr/>
          <p:nvPr/>
        </p:nvSpPr>
        <p:spPr>
          <a:xfrm>
            <a:off x="5013807"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Oval 71"/>
          <p:cNvSpPr/>
          <p:nvPr/>
        </p:nvSpPr>
        <p:spPr>
          <a:xfrm>
            <a:off x="4706172"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p:cNvSpPr/>
          <p:nvPr/>
        </p:nvSpPr>
        <p:spPr>
          <a:xfrm>
            <a:off x="4549722"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p:cNvSpPr/>
          <p:nvPr/>
        </p:nvSpPr>
        <p:spPr>
          <a:xfrm>
            <a:off x="4387979"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p:cNvSpPr/>
          <p:nvPr/>
        </p:nvSpPr>
        <p:spPr>
          <a:xfrm>
            <a:off x="4859891"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75"/>
          <p:cNvSpPr/>
          <p:nvPr/>
        </p:nvSpPr>
        <p:spPr>
          <a:xfrm>
            <a:off x="4239144"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p:cNvSpPr/>
          <p:nvPr/>
        </p:nvSpPr>
        <p:spPr>
          <a:xfrm>
            <a:off x="4085228"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Oval 77"/>
          <p:cNvSpPr/>
          <p:nvPr/>
        </p:nvSpPr>
        <p:spPr>
          <a:xfrm>
            <a:off x="7616249"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p:cNvSpPr/>
          <p:nvPr/>
        </p:nvSpPr>
        <p:spPr>
          <a:xfrm>
            <a:off x="7459799"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p:cNvSpPr/>
          <p:nvPr/>
        </p:nvSpPr>
        <p:spPr>
          <a:xfrm>
            <a:off x="7308849"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p:cNvSpPr/>
          <p:nvPr/>
        </p:nvSpPr>
        <p:spPr>
          <a:xfrm>
            <a:off x="7769968"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p:cNvSpPr/>
          <p:nvPr/>
        </p:nvSpPr>
        <p:spPr>
          <a:xfrm>
            <a:off x="7160014"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Oval 82"/>
          <p:cNvSpPr/>
          <p:nvPr/>
        </p:nvSpPr>
        <p:spPr>
          <a:xfrm>
            <a:off x="7006098"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83"/>
          <p:cNvSpPr/>
          <p:nvPr/>
        </p:nvSpPr>
        <p:spPr>
          <a:xfrm>
            <a:off x="6698463"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p:cNvSpPr/>
          <p:nvPr/>
        </p:nvSpPr>
        <p:spPr>
          <a:xfrm>
            <a:off x="6542013"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Oval 85"/>
          <p:cNvSpPr/>
          <p:nvPr/>
        </p:nvSpPr>
        <p:spPr>
          <a:xfrm>
            <a:off x="6380270"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p:cNvSpPr/>
          <p:nvPr/>
        </p:nvSpPr>
        <p:spPr>
          <a:xfrm>
            <a:off x="6852182"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87"/>
          <p:cNvSpPr/>
          <p:nvPr/>
        </p:nvSpPr>
        <p:spPr>
          <a:xfrm>
            <a:off x="6231435"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p:nvPr/>
        </p:nvSpPr>
        <p:spPr>
          <a:xfrm>
            <a:off x="6077519"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p:nvPr/>
        </p:nvSpPr>
        <p:spPr>
          <a:xfrm>
            <a:off x="9458225"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p:cNvSpPr/>
          <p:nvPr/>
        </p:nvSpPr>
        <p:spPr>
          <a:xfrm>
            <a:off x="9301775"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91"/>
          <p:cNvSpPr/>
          <p:nvPr/>
        </p:nvSpPr>
        <p:spPr>
          <a:xfrm>
            <a:off x="9150825"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p:cNvSpPr/>
          <p:nvPr/>
        </p:nvSpPr>
        <p:spPr>
          <a:xfrm>
            <a:off x="9611944"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p:cNvSpPr/>
          <p:nvPr/>
        </p:nvSpPr>
        <p:spPr>
          <a:xfrm>
            <a:off x="9001990"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p:cNvSpPr/>
          <p:nvPr/>
        </p:nvSpPr>
        <p:spPr>
          <a:xfrm>
            <a:off x="8848074"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p:cNvSpPr/>
          <p:nvPr/>
        </p:nvSpPr>
        <p:spPr>
          <a:xfrm>
            <a:off x="8540439"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p:cNvSpPr/>
          <p:nvPr/>
        </p:nvSpPr>
        <p:spPr>
          <a:xfrm>
            <a:off x="8383989"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p:cNvSpPr/>
          <p:nvPr/>
        </p:nvSpPr>
        <p:spPr>
          <a:xfrm>
            <a:off x="8222246"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p:cNvSpPr/>
          <p:nvPr/>
        </p:nvSpPr>
        <p:spPr>
          <a:xfrm>
            <a:off x="8694158"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Oval 99"/>
          <p:cNvSpPr/>
          <p:nvPr/>
        </p:nvSpPr>
        <p:spPr>
          <a:xfrm>
            <a:off x="8073411"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Oval 100"/>
          <p:cNvSpPr/>
          <p:nvPr/>
        </p:nvSpPr>
        <p:spPr>
          <a:xfrm>
            <a:off x="7919495"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Oval 101"/>
          <p:cNvSpPr/>
          <p:nvPr/>
        </p:nvSpPr>
        <p:spPr>
          <a:xfrm>
            <a:off x="9922113"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Oval 102"/>
          <p:cNvSpPr/>
          <p:nvPr/>
        </p:nvSpPr>
        <p:spPr>
          <a:xfrm>
            <a:off x="9765663"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p:cNvSpPr/>
          <p:nvPr/>
        </p:nvSpPr>
        <p:spPr>
          <a:xfrm>
            <a:off x="10075832" y="5198417"/>
            <a:ext cx="63823" cy="638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5" name="Picture 104" descr="fb-art.jpg"/>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106" name="Picture 105" descr="linked in.png"/>
          <p:cNvPicPr>
            <a:picLocks noChangeAspect="1"/>
          </p:cNvPicPr>
          <p:nvPr/>
        </p:nvPicPr>
        <p:blipFill rotWithShape="1">
          <a:blip r:embed="rId7">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107" name="Picture 106" descr="Logo Google_Plus.png"/>
          <p:cNvPicPr>
            <a:picLocks noChangeAspect="1"/>
          </p:cNvPicPr>
          <p:nvPr/>
        </p:nvPicPr>
        <p:blipFill rotWithShape="1">
          <a:blip r:embed="rId8">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108" name="TextBox 107"/>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34289347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Sony\Desktop\WEB\UDC\1417240280011.jpg"/>
          <p:cNvPicPr>
            <a:picLocks noChangeAspect="1" noChangeArrowheads="1"/>
          </p:cNvPicPr>
          <p:nvPr/>
        </p:nvPicPr>
        <p:blipFill>
          <a:blip r:embed="rId2"/>
          <a:srcRect r="5399"/>
          <a:stretch>
            <a:fillRect/>
          </a:stretch>
        </p:blipFill>
        <p:spPr bwMode="auto">
          <a:xfrm>
            <a:off x="2997199" y="330200"/>
            <a:ext cx="9194801" cy="2768600"/>
          </a:xfrm>
          <a:prstGeom prst="rect">
            <a:avLst/>
          </a:prstGeom>
          <a:noFill/>
        </p:spPr>
      </p:pic>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3295019"/>
            <a:ext cx="9215336" cy="369332"/>
          </a:xfrm>
          <a:prstGeom prst="rect">
            <a:avLst/>
          </a:prstGeom>
          <a:solidFill>
            <a:schemeClr val="bg2">
              <a:lumMod val="90000"/>
            </a:schemeClr>
          </a:solidFill>
        </p:spPr>
        <p:txBody>
          <a:bodyPr wrap="square" rtlCol="0">
            <a:spAutoFit/>
          </a:bodyPr>
          <a:lstStyle/>
          <a:p>
            <a:r>
              <a:rPr lang="en-IN" b="1" dirty="0" smtClean="0"/>
              <a:t>The Institution</a:t>
            </a:r>
            <a:endParaRPr lang="en-IN" b="1" dirty="0"/>
          </a:p>
        </p:txBody>
      </p:sp>
      <p:sp>
        <p:nvSpPr>
          <p:cNvPr id="49" name="TextBox 48"/>
          <p:cNvSpPr txBox="1"/>
          <p:nvPr/>
        </p:nvSpPr>
        <p:spPr>
          <a:xfrm>
            <a:off x="2882900" y="3834586"/>
            <a:ext cx="7266940" cy="2462213"/>
          </a:xfrm>
          <a:prstGeom prst="rect">
            <a:avLst/>
          </a:prstGeom>
          <a:noFill/>
        </p:spPr>
        <p:txBody>
          <a:bodyPr wrap="square" rtlCol="0">
            <a:spAutoFit/>
          </a:bodyPr>
          <a:lstStyle/>
          <a:p>
            <a:pPr algn="just"/>
            <a:r>
              <a:rPr lang="en-US" sz="1400" dirty="0" err="1" smtClean="0"/>
              <a:t>Rachana</a:t>
            </a:r>
            <a:r>
              <a:rPr lang="en-US" sz="1400" dirty="0" smtClean="0"/>
              <a:t> </a:t>
            </a:r>
            <a:r>
              <a:rPr lang="en-US" sz="1400" dirty="0" err="1" smtClean="0"/>
              <a:t>Sansad</a:t>
            </a:r>
            <a:r>
              <a:rPr lang="en-US" sz="1400" dirty="0" smtClean="0"/>
              <a:t> is a 50 year old institution of Mumbai and during its growth and expansion, it has gone beyond just being an educational institution in various ways. It has not only been a pivot in creative education but has also provided a platform for NGOs, citizens, public sector and community to interact on policy and city developmental matters. </a:t>
            </a:r>
            <a:br>
              <a:rPr lang="en-US" sz="1400" dirty="0" smtClean="0"/>
            </a:br>
            <a:r>
              <a:rPr lang="en-US" sz="1400" dirty="0" smtClean="0"/>
              <a:t>The unique role of </a:t>
            </a:r>
            <a:r>
              <a:rPr lang="en-US" sz="1400" dirty="0" err="1" smtClean="0"/>
              <a:t>Rachana</a:t>
            </a:r>
            <a:r>
              <a:rPr lang="en-US" sz="1400" dirty="0" smtClean="0"/>
              <a:t> </a:t>
            </a:r>
            <a:r>
              <a:rPr lang="en-US" sz="1400" dirty="0" err="1" smtClean="0"/>
              <a:t>Sansad</a:t>
            </a:r>
            <a:r>
              <a:rPr lang="en-US" sz="1400" dirty="0" smtClean="0"/>
              <a:t> is that its approach has consistently been inclusive in nature.</a:t>
            </a:r>
            <a:br>
              <a:rPr lang="en-US" sz="1400" dirty="0" smtClean="0"/>
            </a:br>
            <a:r>
              <a:rPr lang="en-US" sz="1400" dirty="0" smtClean="0"/>
              <a:t>As the new development plan is in the process of preparation for MMR and with the introduction of schemes such as JNNURM , public agencies are depending largely on private and civil society groups to play a fellow researcher and services consultant role in project designing, implementation and monitoring.</a:t>
            </a:r>
            <a:br>
              <a:rPr lang="en-US" sz="1400" dirty="0" smtClean="0"/>
            </a:br>
            <a:r>
              <a:rPr lang="en-US" sz="1400" dirty="0" err="1" smtClean="0"/>
              <a:t>Rachana</a:t>
            </a:r>
            <a:r>
              <a:rPr lang="en-US" sz="1400" dirty="0" smtClean="0"/>
              <a:t> </a:t>
            </a:r>
            <a:r>
              <a:rPr lang="en-US" sz="1400" dirty="0" err="1" smtClean="0"/>
              <a:t>Sansad</a:t>
            </a:r>
            <a:r>
              <a:rPr lang="en-US" sz="1400" dirty="0" smtClean="0"/>
              <a:t> with its milieu and pedigree has a huge institutional and human resource advantage which can contribute to this process as well as gain knowledge from it. </a:t>
            </a:r>
            <a:endParaRPr lang="en-IN" sz="1400" dirty="0" smtClean="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10332720" y="3664351"/>
            <a:ext cx="1859280" cy="1815882"/>
          </a:xfrm>
          <a:prstGeom prst="rect">
            <a:avLst/>
          </a:prstGeom>
        </p:spPr>
        <p:txBody>
          <a:bodyPr wrap="square">
            <a:spAutoFit/>
          </a:bodyPr>
          <a:lstStyle/>
          <a:p>
            <a:pPr algn="r"/>
            <a:r>
              <a:rPr lang="en-IN" sz="1400" b="1" dirty="0" smtClean="0">
                <a:solidFill>
                  <a:srgbClr val="FF0000"/>
                </a:solidFill>
              </a:rPr>
              <a:t>The Institution</a:t>
            </a:r>
          </a:p>
          <a:p>
            <a:pPr algn="r"/>
            <a:endParaRPr lang="en-IN" sz="1400" b="1" dirty="0" smtClean="0"/>
          </a:p>
          <a:p>
            <a:pPr algn="r"/>
            <a:r>
              <a:rPr lang="en-IN" sz="1400" b="1" dirty="0" smtClean="0"/>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t>The Team</a:t>
            </a:r>
          </a:p>
          <a:p>
            <a:pPr algn="r"/>
            <a:endParaRPr lang="en-IN" sz="1400" dirty="0" smtClean="0">
              <a:solidFill>
                <a:srgbClr val="FF0000"/>
              </a:solidFill>
            </a:endParaRPr>
          </a:p>
        </p:txBody>
      </p:sp>
      <p:pic>
        <p:nvPicPr>
          <p:cNvPr id="34" name="Picture 33" descr="fb-art.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35" name="Picture 34" descr="linked in.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36" name="Picture 35" descr="Logo Google_Plus.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39" name="TextBox 38"/>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7855881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6" descr="C:\Users\Sony\Desktop\WEB\UDC\1417240280011.jpg"/>
          <p:cNvPicPr>
            <a:picLocks noChangeAspect="1" noChangeArrowheads="1"/>
          </p:cNvPicPr>
          <p:nvPr/>
        </p:nvPicPr>
        <p:blipFill>
          <a:blip r:embed="rId2"/>
          <a:srcRect r="5399"/>
          <a:stretch>
            <a:fillRect/>
          </a:stretch>
        </p:blipFill>
        <p:spPr bwMode="auto">
          <a:xfrm>
            <a:off x="2971801" y="330200"/>
            <a:ext cx="9220200" cy="2768600"/>
          </a:xfrm>
          <a:prstGeom prst="rect">
            <a:avLst/>
          </a:prstGeom>
          <a:noFill/>
        </p:spPr>
      </p:pic>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3295019"/>
            <a:ext cx="9215336" cy="369332"/>
          </a:xfrm>
          <a:prstGeom prst="rect">
            <a:avLst/>
          </a:prstGeom>
          <a:solidFill>
            <a:schemeClr val="bg2">
              <a:lumMod val="90000"/>
            </a:schemeClr>
          </a:solidFill>
        </p:spPr>
        <p:txBody>
          <a:bodyPr wrap="square" rtlCol="0">
            <a:spAutoFit/>
          </a:bodyPr>
          <a:lstStyle/>
          <a:p>
            <a:r>
              <a:rPr lang="en-IN" b="1" dirty="0"/>
              <a:t>Our Vision</a:t>
            </a:r>
          </a:p>
        </p:txBody>
      </p:sp>
      <p:sp>
        <p:nvSpPr>
          <p:cNvPr id="49" name="TextBox 48"/>
          <p:cNvSpPr txBox="1"/>
          <p:nvPr/>
        </p:nvSpPr>
        <p:spPr>
          <a:xfrm>
            <a:off x="2882900" y="3834586"/>
            <a:ext cx="7266940" cy="5262979"/>
          </a:xfrm>
          <a:prstGeom prst="rect">
            <a:avLst/>
          </a:prstGeom>
          <a:noFill/>
        </p:spPr>
        <p:txBody>
          <a:bodyPr wrap="square" rtlCol="0">
            <a:spAutoFit/>
          </a:bodyPr>
          <a:lstStyle/>
          <a:p>
            <a:pPr algn="just"/>
            <a:r>
              <a:rPr lang="en-IN" sz="1400" dirty="0" smtClean="0"/>
              <a:t>We </a:t>
            </a:r>
            <a:r>
              <a:rPr lang="en-IN" sz="1400" dirty="0"/>
              <a:t>believe that transformation in a city can take place only with creation of good public spaces that build local value and meet community needs. We want to become a recognized </a:t>
            </a:r>
            <a:r>
              <a:rPr lang="en-IN" sz="1400" dirty="0" err="1"/>
              <a:t>center</a:t>
            </a:r>
            <a:r>
              <a:rPr lang="en-IN" sz="1400" dirty="0"/>
              <a:t> for information, resources and best-practices, for converting </a:t>
            </a:r>
            <a:br>
              <a:rPr lang="en-IN" sz="1400" dirty="0"/>
            </a:br>
            <a:r>
              <a:rPr lang="en-IN" sz="1400" dirty="0"/>
              <a:t/>
            </a:r>
            <a:br>
              <a:rPr lang="en-IN" sz="1400" dirty="0"/>
            </a:br>
            <a:r>
              <a:rPr lang="en-IN" sz="1400" dirty="0" smtClean="0"/>
              <a:t>"Urban spaces to Urban Places".</a:t>
            </a:r>
            <a:br>
              <a:rPr lang="en-IN" sz="1400" dirty="0" smtClean="0"/>
            </a:br>
            <a:r>
              <a:rPr lang="en-IN" sz="1400" dirty="0" smtClean="0"/>
              <a:t/>
            </a:r>
            <a:br>
              <a:rPr lang="en-IN" sz="1400" dirty="0" smtClean="0"/>
            </a:br>
            <a:r>
              <a:rPr lang="en-IN" sz="1400" dirty="0" smtClean="0"/>
              <a:t>Our vision is to act as the central hub of this </a:t>
            </a:r>
            <a:br>
              <a:rPr lang="en-IN" sz="1400" dirty="0" smtClean="0"/>
            </a:br>
            <a:r>
              <a:rPr lang="en-IN" sz="1400" dirty="0" smtClean="0"/>
              <a:t/>
            </a:r>
            <a:br>
              <a:rPr lang="en-IN" sz="1400" dirty="0" smtClean="0"/>
            </a:br>
            <a:r>
              <a:rPr lang="en-IN" sz="1400" dirty="0" smtClean="0"/>
              <a:t>"Place making movement".</a:t>
            </a:r>
            <a:r>
              <a:rPr lang="en-IN" sz="1400" dirty="0"/>
              <a:t> </a:t>
            </a:r>
            <a:br>
              <a:rPr lang="en-IN" sz="1400" dirty="0"/>
            </a:br>
            <a:r>
              <a:rPr lang="en-IN" sz="1400" dirty="0"/>
              <a:t/>
            </a:r>
            <a:br>
              <a:rPr lang="en-IN" sz="1400" dirty="0"/>
            </a:br>
            <a:r>
              <a:rPr lang="en-IN" sz="1400" dirty="0"/>
              <a:t>We believe that to create a meaningful urban place the most important starting point is to understand the critical issues of the surrounding fabric and arrive at what is meaningful for the community. Any vision and program developed on the basis of community participation ultimately helps to create a sense of ownership in the development process and product.</a:t>
            </a:r>
            <a:br>
              <a:rPr lang="en-IN" sz="1400" dirty="0"/>
            </a:br>
            <a:r>
              <a:rPr lang="en-IN" sz="1400" dirty="0"/>
              <a:t>We believe that to create a meaningful urban place the most important starting point is to understand the critical issues of the surrounding fabric and what is meaningful for the community. </a:t>
            </a:r>
            <a:br>
              <a:rPr lang="en-IN" sz="1400" dirty="0"/>
            </a:br>
            <a:r>
              <a:rPr lang="en-IN" sz="1400" dirty="0"/>
              <a:t>The vision and the program developed on the basis of community participation will help to create a sense of ownership in the project.</a:t>
            </a:r>
            <a:br>
              <a:rPr lang="en-IN" sz="1400" dirty="0"/>
            </a:br>
            <a:r>
              <a:rPr lang="en-IN" sz="1400" dirty="0"/>
              <a:t>We want to create places not designs.</a:t>
            </a:r>
            <a:br>
              <a:rPr lang="en-IN" sz="1400" dirty="0"/>
            </a:br>
            <a:r>
              <a:rPr lang="en-IN" sz="1400" dirty="0"/>
              <a:t>The goal is to create places that have a strong sense of community, places which are lively, secure and have a distinct identity. A place which is democratic that simultaneously addresses multiple interests and concerns.</a:t>
            </a:r>
            <a:br>
              <a:rPr lang="en-IN" sz="1400" dirty="0"/>
            </a:br>
            <a:endParaRPr lang="en-IN" sz="1400" dirty="0" smtClean="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10332720" y="3664351"/>
            <a:ext cx="1859280" cy="1815882"/>
          </a:xfrm>
          <a:prstGeom prst="rect">
            <a:avLst/>
          </a:prstGeom>
        </p:spPr>
        <p:txBody>
          <a:bodyPr wrap="square">
            <a:spAutoFit/>
          </a:bodyPr>
          <a:lstStyle/>
          <a:p>
            <a:pPr algn="r"/>
            <a:r>
              <a:rPr lang="en-IN" sz="1400" b="1" dirty="0" smtClean="0"/>
              <a:t>The Institution</a:t>
            </a:r>
          </a:p>
          <a:p>
            <a:pPr algn="r"/>
            <a:endParaRPr lang="en-IN" sz="1400" b="1" dirty="0" smtClean="0">
              <a:solidFill>
                <a:srgbClr val="FF3300"/>
              </a:solidFill>
            </a:endParaRPr>
          </a:p>
          <a:p>
            <a:pPr algn="r"/>
            <a:r>
              <a:rPr lang="en-IN" sz="1400" b="1" dirty="0" smtClean="0">
                <a:solidFill>
                  <a:srgbClr val="FF3300"/>
                </a:solidFill>
              </a:rPr>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t>The Team</a:t>
            </a:r>
          </a:p>
          <a:p>
            <a:pPr algn="r"/>
            <a:endParaRPr lang="en-IN" sz="1400" dirty="0" smtClean="0"/>
          </a:p>
        </p:txBody>
      </p:sp>
      <p:pic>
        <p:nvPicPr>
          <p:cNvPr id="22" name="Picture 21" descr="fb-art.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24" name="Picture 23" descr="linked in.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25" name="Picture 24" descr="Logo Google_Plus.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26" name="TextBox 25"/>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7855881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5904291"/>
            <a:ext cx="9215336" cy="369332"/>
          </a:xfrm>
          <a:prstGeom prst="rect">
            <a:avLst/>
          </a:prstGeom>
          <a:solidFill>
            <a:schemeClr val="bg2">
              <a:lumMod val="90000"/>
            </a:schemeClr>
          </a:solidFill>
        </p:spPr>
        <p:txBody>
          <a:bodyPr wrap="square" rtlCol="0">
            <a:spAutoFit/>
          </a:bodyPr>
          <a:lstStyle/>
          <a:p>
            <a:r>
              <a:rPr lang="en-IN" b="1" dirty="0" smtClean="0"/>
              <a:t>The Team</a:t>
            </a:r>
            <a:endParaRPr lang="en-IN" b="1" dirty="0"/>
          </a:p>
        </p:txBody>
      </p:sp>
      <p:sp>
        <p:nvSpPr>
          <p:cNvPr id="49" name="TextBox 48"/>
          <p:cNvSpPr txBox="1"/>
          <p:nvPr/>
        </p:nvSpPr>
        <p:spPr>
          <a:xfrm>
            <a:off x="8605412" y="336313"/>
            <a:ext cx="3586588" cy="2246769"/>
          </a:xfrm>
          <a:prstGeom prst="rect">
            <a:avLst/>
          </a:prstGeom>
          <a:noFill/>
        </p:spPr>
        <p:txBody>
          <a:bodyPr wrap="square" rtlCol="0">
            <a:spAutoFit/>
          </a:bodyPr>
          <a:lstStyle/>
          <a:p>
            <a:pPr algn="just"/>
            <a:r>
              <a:rPr lang="en-US" sz="1400" dirty="0" err="1" smtClean="0"/>
              <a:t>Rachana</a:t>
            </a:r>
            <a:r>
              <a:rPr lang="en-US" sz="1400" dirty="0" smtClean="0"/>
              <a:t> </a:t>
            </a:r>
            <a:r>
              <a:rPr lang="en-US" sz="1400" dirty="0" err="1" smtClean="0"/>
              <a:t>Sansad</a:t>
            </a:r>
            <a:r>
              <a:rPr lang="en-US" sz="1400" dirty="0" smtClean="0"/>
              <a:t> facilitates a team of professionals, who work under the Institute of Urban and Regional Planning, concentrating on urban research issues and design projects within and outside the city of Mumbai. This group is a team of highly qualified professionals with expertise in diverse fields who are trained in architecture, urban planning, urban design, and environmental planning.</a:t>
            </a:r>
            <a:endParaRPr lang="en-IN" sz="1400" dirty="0" smtClean="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10332720" y="6273623"/>
            <a:ext cx="1859280" cy="1815882"/>
          </a:xfrm>
          <a:prstGeom prst="rect">
            <a:avLst/>
          </a:prstGeom>
        </p:spPr>
        <p:txBody>
          <a:bodyPr wrap="square">
            <a:spAutoFit/>
          </a:bodyPr>
          <a:lstStyle/>
          <a:p>
            <a:pPr algn="r"/>
            <a:r>
              <a:rPr lang="en-IN" sz="1400" b="1" dirty="0" smtClean="0"/>
              <a:t>The Institution</a:t>
            </a:r>
          </a:p>
          <a:p>
            <a:pPr algn="r"/>
            <a:endParaRPr lang="en-IN" sz="1400" b="1" dirty="0" smtClean="0"/>
          </a:p>
          <a:p>
            <a:pPr algn="r"/>
            <a:r>
              <a:rPr lang="en-IN" sz="1400" b="1" dirty="0" smtClean="0"/>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solidFill>
                  <a:srgbClr val="FF0000"/>
                </a:solidFill>
              </a:rPr>
              <a:t>The Team</a:t>
            </a:r>
          </a:p>
          <a:p>
            <a:pPr algn="r"/>
            <a:endParaRPr lang="en-IN" sz="1400" dirty="0" smtClean="0">
              <a:solidFill>
                <a:srgbClr val="FF0000"/>
              </a:solidFill>
            </a:endParaRPr>
          </a:p>
        </p:txBody>
      </p:sp>
      <p:pic>
        <p:nvPicPr>
          <p:cNvPr id="1026" name="Picture 2" descr="C:\Users\Sony\Desktop\WEB\UDC\TRUPTI AMRITWAR.jpg"/>
          <p:cNvPicPr>
            <a:picLocks noChangeAspect="1" noChangeArrowheads="1"/>
          </p:cNvPicPr>
          <p:nvPr/>
        </p:nvPicPr>
        <p:blipFill>
          <a:blip r:embed="rId2">
            <a:grayscl/>
          </a:blip>
          <a:srcRect l="43944" t="8247" r="19367" b="36762"/>
          <a:stretch>
            <a:fillRect/>
          </a:stretch>
        </p:blipFill>
        <p:spPr bwMode="auto">
          <a:xfrm>
            <a:off x="3008540" y="1702308"/>
            <a:ext cx="1371600" cy="1371600"/>
          </a:xfrm>
          <a:prstGeom prst="rect">
            <a:avLst/>
          </a:prstGeom>
          <a:noFill/>
        </p:spPr>
      </p:pic>
      <p:pic>
        <p:nvPicPr>
          <p:cNvPr id="23" name="Picture 2" descr="Shivani Singh's profile photo"/>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15475" y="338513"/>
            <a:ext cx="13716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5758471" y="1708708"/>
            <a:ext cx="1371600" cy="1371600"/>
          </a:xfrm>
          <a:prstGeom prst="rect">
            <a:avLst/>
          </a:prstGeom>
        </p:spPr>
      </p:pic>
      <p:pic>
        <p:nvPicPr>
          <p:cNvPr id="35" name="Picture 4" descr="https://lh6.googleusercontent.com/-ea-81lyirG0/AAAAAAAAAAI/AAAAAAAAAGE/w_DXrNdI3yA/photo.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l="195" r="195"/>
          <a:stretch/>
        </p:blipFill>
        <p:spPr bwMode="auto">
          <a:xfrm>
            <a:off x="7121774" y="33697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rotWithShape="1">
          <a:blip r:embed="rId6" cstate="print">
            <a:grayscl/>
            <a:extLst>
              <a:ext uri="{28A0092B-C50C-407E-A947-70E740481C1C}">
                <a14:useLocalDpi xmlns:a14="http://schemas.microsoft.com/office/drawing/2010/main" val="0"/>
              </a:ext>
            </a:extLst>
          </a:blip>
          <a:srcRect l="1051" t="15098" r="-1051" b="13086"/>
          <a:stretch/>
        </p:blipFill>
        <p:spPr>
          <a:xfrm>
            <a:off x="7143043" y="3078962"/>
            <a:ext cx="1371600" cy="1371600"/>
          </a:xfrm>
          <a:prstGeom prst="rect">
            <a:avLst/>
          </a:prstGeom>
        </p:spPr>
      </p:pic>
      <p:pic>
        <p:nvPicPr>
          <p:cNvPr id="38" name="Picture 37"/>
          <p:cNvPicPr>
            <a:picLocks noChangeAspect="1"/>
          </p:cNvPicPr>
          <p:nvPr/>
        </p:nvPicPr>
        <p:blipFill rotWithShape="1">
          <a:blip r:embed="rId7" cstate="print">
            <a:grayscl/>
            <a:extLst>
              <a:ext uri="{28A0092B-C50C-407E-A947-70E740481C1C}">
                <a14:useLocalDpi xmlns:a14="http://schemas.microsoft.com/office/drawing/2010/main" val="0"/>
              </a:ext>
            </a:extLst>
          </a:blip>
          <a:srcRect l="6646" t="35044" r="48163" b="31290"/>
          <a:stretch/>
        </p:blipFill>
        <p:spPr>
          <a:xfrm>
            <a:off x="3012465" y="3082557"/>
            <a:ext cx="1371600" cy="1371600"/>
          </a:xfrm>
          <a:prstGeom prst="rect">
            <a:avLst/>
          </a:prstGeom>
        </p:spPr>
      </p:pic>
      <p:pic>
        <p:nvPicPr>
          <p:cNvPr id="42" name="Picture 10" descr="Dhawal Ashar's profile photo"/>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5753479" y="3085062"/>
            <a:ext cx="137159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http://40.media.tumblr.com/tumblr_mbv5b5dJLW1rpkenpo1_250.jpg"/>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1067" t="2703" r="1067" b="21983"/>
          <a:stretch/>
        </p:blipFill>
        <p:spPr bwMode="auto">
          <a:xfrm>
            <a:off x="4371677" y="3429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DSC_0835.JPG"/>
          <p:cNvPicPr>
            <a:picLocks noChangeAspect="1"/>
          </p:cNvPicPr>
          <p:nvPr/>
        </p:nvPicPr>
        <p:blipFill>
          <a:blip r:embed="rId10" cstate="print">
            <a:grayscl/>
          </a:blip>
          <a:srcRect l="38872" t="5964" r="28395" b="44602"/>
          <a:stretch>
            <a:fillRect/>
          </a:stretch>
        </p:blipFill>
        <p:spPr>
          <a:xfrm>
            <a:off x="4369985" y="3087920"/>
            <a:ext cx="1371187" cy="1371600"/>
          </a:xfrm>
          <a:prstGeom prst="rect">
            <a:avLst/>
          </a:prstGeom>
          <a:noFill/>
        </p:spPr>
      </p:pic>
      <p:pic>
        <p:nvPicPr>
          <p:cNvPr id="47" name="Picture 46"/>
          <p:cNvPicPr>
            <a:picLocks noChangeAspect="1"/>
          </p:cNvPicPr>
          <p:nvPr/>
        </p:nvPicPr>
        <p:blipFill rotWithShape="1">
          <a:blip r:embed="rId11" cstate="print">
            <a:grayscl/>
            <a:extLst>
              <a:ext uri="{28A0092B-C50C-407E-A947-70E740481C1C}">
                <a14:useLocalDpi xmlns:a14="http://schemas.microsoft.com/office/drawing/2010/main" val="0"/>
              </a:ext>
            </a:extLst>
          </a:blip>
          <a:srcRect l="27672" t="14768" r="59963" b="66565"/>
          <a:stretch/>
        </p:blipFill>
        <p:spPr>
          <a:xfrm>
            <a:off x="5749780" y="335469"/>
            <a:ext cx="1371600" cy="1371600"/>
          </a:xfrm>
          <a:prstGeom prst="rect">
            <a:avLst/>
          </a:prstGeom>
        </p:spPr>
      </p:pic>
      <p:pic>
        <p:nvPicPr>
          <p:cNvPr id="1027" name="Picture 3" descr="C:\Users\Sony\Desktop\WEB\UDC\ROSHNI UDYAVAR.jpg"/>
          <p:cNvPicPr>
            <a:picLocks noChangeAspect="1" noChangeArrowheads="1"/>
          </p:cNvPicPr>
          <p:nvPr/>
        </p:nvPicPr>
        <p:blipFill>
          <a:blip r:embed="rId12">
            <a:grayscl/>
          </a:blip>
          <a:srcRect t="2189" b="29579"/>
          <a:stretch>
            <a:fillRect/>
          </a:stretch>
        </p:blipFill>
        <p:spPr bwMode="auto">
          <a:xfrm>
            <a:off x="7126033" y="1711604"/>
            <a:ext cx="1369570" cy="1371600"/>
          </a:xfrm>
          <a:prstGeom prst="rect">
            <a:avLst/>
          </a:prstGeom>
          <a:noFill/>
        </p:spPr>
      </p:pic>
      <p:pic>
        <p:nvPicPr>
          <p:cNvPr id="1029" name="Picture 5" descr="C:\Users\Sony\Desktop\WEB\UDC\RADHIKA MATHUR.jpg"/>
          <p:cNvPicPr>
            <a:picLocks noChangeAspect="1" noChangeArrowheads="1"/>
          </p:cNvPicPr>
          <p:nvPr/>
        </p:nvPicPr>
        <p:blipFill>
          <a:blip r:embed="rId13">
            <a:grayscl/>
          </a:blip>
          <a:srcRect/>
          <a:stretch>
            <a:fillRect/>
          </a:stretch>
        </p:blipFill>
        <p:spPr bwMode="auto">
          <a:xfrm>
            <a:off x="4382624" y="1705165"/>
            <a:ext cx="1371600" cy="1371600"/>
          </a:xfrm>
          <a:prstGeom prst="rect">
            <a:avLst/>
          </a:prstGeom>
          <a:noFill/>
        </p:spPr>
      </p:pic>
      <p:pic>
        <p:nvPicPr>
          <p:cNvPr id="63" name="Picture 62"/>
          <p:cNvPicPr>
            <a:picLocks noChangeAspect="1"/>
          </p:cNvPicPr>
          <p:nvPr/>
        </p:nvPicPr>
        <p:blipFill rotWithShape="1">
          <a:blip r:embed="rId14" cstate="print">
            <a:grayscl/>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rcRect t="8542" b="16459"/>
          <a:stretch/>
        </p:blipFill>
        <p:spPr>
          <a:xfrm>
            <a:off x="4378448" y="4453632"/>
            <a:ext cx="1371600" cy="1371600"/>
          </a:xfrm>
          <a:prstGeom prst="rect">
            <a:avLst/>
          </a:prstGeom>
        </p:spPr>
      </p:pic>
      <p:pic>
        <p:nvPicPr>
          <p:cNvPr id="64" name="Picture 63"/>
          <p:cNvPicPr>
            <a:picLocks noChangeAspect="1"/>
          </p:cNvPicPr>
          <p:nvPr/>
        </p:nvPicPr>
        <p:blipFill rotWithShape="1">
          <a:blip r:embed="rId16" cstate="print">
            <a:grayscl/>
            <a:extLst>
              <a:ext uri="{28A0092B-C50C-407E-A947-70E740481C1C}">
                <a14:useLocalDpi xmlns:a14="http://schemas.microsoft.com/office/drawing/2010/main" val="0"/>
              </a:ext>
            </a:extLst>
          </a:blip>
          <a:srcRect t="16883" b="16883"/>
          <a:stretch/>
        </p:blipFill>
        <p:spPr>
          <a:xfrm>
            <a:off x="3007646" y="4447766"/>
            <a:ext cx="1371600" cy="1371600"/>
          </a:xfrm>
          <a:prstGeom prst="rect">
            <a:avLst/>
          </a:prstGeom>
        </p:spPr>
      </p:pic>
      <p:pic>
        <p:nvPicPr>
          <p:cNvPr id="65" name="Picture 64" descr="fb-art.jpg"/>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74" name="Picture 73" descr="linked in.png"/>
          <p:cNvPicPr>
            <a:picLocks noChangeAspect="1"/>
          </p:cNvPicPr>
          <p:nvPr/>
        </p:nvPicPr>
        <p:blipFill rotWithShape="1">
          <a:blip r:embed="rId19">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76" name="Picture 75" descr="Logo Google_Plus.png"/>
          <p:cNvPicPr>
            <a:picLocks noChangeAspect="1"/>
          </p:cNvPicPr>
          <p:nvPr/>
        </p:nvPicPr>
        <p:blipFill rotWithShape="1">
          <a:blip r:embed="rId20">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77" name="TextBox 76"/>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24754859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5904291"/>
            <a:ext cx="9215336" cy="369332"/>
          </a:xfrm>
          <a:prstGeom prst="rect">
            <a:avLst/>
          </a:prstGeom>
          <a:solidFill>
            <a:schemeClr val="bg2">
              <a:lumMod val="90000"/>
            </a:schemeClr>
          </a:solidFill>
        </p:spPr>
        <p:txBody>
          <a:bodyPr wrap="square" rtlCol="0">
            <a:spAutoFit/>
          </a:bodyPr>
          <a:lstStyle/>
          <a:p>
            <a:r>
              <a:rPr lang="en-IN" b="1" dirty="0" smtClean="0"/>
              <a:t>The Team</a:t>
            </a:r>
            <a:endParaRPr lang="en-IN" b="1" dirty="0"/>
          </a:p>
        </p:txBody>
      </p:sp>
      <p:sp>
        <p:nvSpPr>
          <p:cNvPr id="49" name="TextBox 48"/>
          <p:cNvSpPr txBox="1"/>
          <p:nvPr/>
        </p:nvSpPr>
        <p:spPr>
          <a:xfrm>
            <a:off x="8605412" y="336313"/>
            <a:ext cx="3586588" cy="5262978"/>
          </a:xfrm>
          <a:prstGeom prst="rect">
            <a:avLst/>
          </a:prstGeom>
          <a:noFill/>
        </p:spPr>
        <p:txBody>
          <a:bodyPr wrap="square" rtlCol="0">
            <a:spAutoFit/>
          </a:bodyPr>
          <a:lstStyle/>
          <a:p>
            <a:pPr algn="just"/>
            <a:r>
              <a:rPr lang="en-US" sz="1400" b="1" dirty="0" err="1"/>
              <a:t>Shivani</a:t>
            </a:r>
            <a:r>
              <a:rPr lang="en-US" sz="1400" b="1" dirty="0"/>
              <a:t> Singh </a:t>
            </a:r>
          </a:p>
          <a:p>
            <a:pPr algn="just"/>
            <a:r>
              <a:rPr lang="en-US" sz="1400" dirty="0"/>
              <a:t>Architect Urban Planner &amp; Founder, Institute of Urban &amp; Regional Planning</a:t>
            </a:r>
            <a:br>
              <a:rPr lang="en-US" sz="1400" dirty="0"/>
            </a:br>
            <a:endParaRPr lang="en-US" sz="1400" dirty="0"/>
          </a:p>
          <a:p>
            <a:pPr algn="just"/>
            <a:r>
              <a:rPr lang="en-US" sz="1400" dirty="0"/>
              <a:t>A dynamic personality with a flair for networking and negotiating owing to strong communication skills. Is a 15 year experience holder &amp; a skillful urban planner from SPA New Delhi, has worked extensively in New Delhi and Madhya Pradesh. Played a vital role in various NGOs, government organizations, action groups for creating development alternatives dealing with rural housing, heritage conservation, appropriate building technologies pan India and all across the Globe. Has keen interest in the graphic art of exhibition paneling and other presentation marketing tools. Has been a faculty at various architecture schools across Mumbai and at present holds the position of the Director, Head, and Institute of Urban &amp; Regional Planning which caters to urban planning &amp; management to create responsive city managers.</a:t>
            </a:r>
            <a:endParaRPr lang="en-IN" sz="1400"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10332720" y="6273623"/>
            <a:ext cx="1859280" cy="1815882"/>
          </a:xfrm>
          <a:prstGeom prst="rect">
            <a:avLst/>
          </a:prstGeom>
        </p:spPr>
        <p:txBody>
          <a:bodyPr wrap="square">
            <a:spAutoFit/>
          </a:bodyPr>
          <a:lstStyle/>
          <a:p>
            <a:pPr algn="r"/>
            <a:r>
              <a:rPr lang="en-IN" sz="1400" b="1" dirty="0" smtClean="0"/>
              <a:t>The Institution</a:t>
            </a:r>
          </a:p>
          <a:p>
            <a:pPr algn="r"/>
            <a:endParaRPr lang="en-IN" sz="1400" b="1" dirty="0" smtClean="0"/>
          </a:p>
          <a:p>
            <a:pPr algn="r"/>
            <a:r>
              <a:rPr lang="en-IN" sz="1400" b="1" dirty="0" smtClean="0"/>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solidFill>
                  <a:srgbClr val="FF0000"/>
                </a:solidFill>
              </a:rPr>
              <a:t>The Team</a:t>
            </a:r>
          </a:p>
          <a:p>
            <a:pPr algn="r"/>
            <a:endParaRPr lang="en-IN" sz="1400" dirty="0" smtClean="0">
              <a:solidFill>
                <a:srgbClr val="FF0000"/>
              </a:solidFill>
            </a:endParaRPr>
          </a:p>
        </p:txBody>
      </p:sp>
      <p:pic>
        <p:nvPicPr>
          <p:cNvPr id="1026" name="Picture 2" descr="C:\Users\Sony\Desktop\WEB\UDC\TRUPTI AMRITWAR.jpg"/>
          <p:cNvPicPr>
            <a:picLocks noChangeAspect="1" noChangeArrowheads="1"/>
          </p:cNvPicPr>
          <p:nvPr/>
        </p:nvPicPr>
        <p:blipFill>
          <a:blip r:embed="rId2">
            <a:grayscl/>
          </a:blip>
          <a:srcRect l="43944" t="8247" r="19367" b="36762"/>
          <a:stretch>
            <a:fillRect/>
          </a:stretch>
        </p:blipFill>
        <p:spPr bwMode="auto">
          <a:xfrm>
            <a:off x="3008540" y="1702308"/>
            <a:ext cx="1371600" cy="1371600"/>
          </a:xfrm>
          <a:prstGeom prst="rect">
            <a:avLst/>
          </a:prstGeom>
          <a:noFill/>
        </p:spPr>
      </p:pic>
      <p:pic>
        <p:nvPicPr>
          <p:cNvPr id="23" name="Picture 2" descr="Shivani Singh's profile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475" y="338513"/>
            <a:ext cx="13716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5758471" y="1708708"/>
            <a:ext cx="1371600" cy="1371600"/>
          </a:xfrm>
          <a:prstGeom prst="rect">
            <a:avLst/>
          </a:prstGeom>
        </p:spPr>
      </p:pic>
      <p:pic>
        <p:nvPicPr>
          <p:cNvPr id="35" name="Picture 4" descr="https://lh6.googleusercontent.com/-ea-81lyirG0/AAAAAAAAAAI/AAAAAAAAAGE/w_DXrNdI3yA/photo.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l="195" r="195"/>
          <a:stretch/>
        </p:blipFill>
        <p:spPr bwMode="auto">
          <a:xfrm>
            <a:off x="7121774" y="33697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rotWithShape="1">
          <a:blip r:embed="rId6" cstate="print">
            <a:grayscl/>
            <a:extLst>
              <a:ext uri="{28A0092B-C50C-407E-A947-70E740481C1C}">
                <a14:useLocalDpi xmlns:a14="http://schemas.microsoft.com/office/drawing/2010/main" val="0"/>
              </a:ext>
            </a:extLst>
          </a:blip>
          <a:srcRect l="1051" t="15098" r="-1051" b="13086"/>
          <a:stretch/>
        </p:blipFill>
        <p:spPr>
          <a:xfrm>
            <a:off x="7143043" y="3078962"/>
            <a:ext cx="1371600" cy="1371600"/>
          </a:xfrm>
          <a:prstGeom prst="rect">
            <a:avLst/>
          </a:prstGeom>
        </p:spPr>
      </p:pic>
      <p:pic>
        <p:nvPicPr>
          <p:cNvPr id="38" name="Picture 37"/>
          <p:cNvPicPr>
            <a:picLocks noChangeAspect="1"/>
          </p:cNvPicPr>
          <p:nvPr/>
        </p:nvPicPr>
        <p:blipFill rotWithShape="1">
          <a:blip r:embed="rId7" cstate="print">
            <a:grayscl/>
            <a:extLst>
              <a:ext uri="{28A0092B-C50C-407E-A947-70E740481C1C}">
                <a14:useLocalDpi xmlns:a14="http://schemas.microsoft.com/office/drawing/2010/main" val="0"/>
              </a:ext>
            </a:extLst>
          </a:blip>
          <a:srcRect l="6646" t="35044" r="48163" b="31290"/>
          <a:stretch/>
        </p:blipFill>
        <p:spPr>
          <a:xfrm>
            <a:off x="3012465" y="3082557"/>
            <a:ext cx="1371600" cy="1371600"/>
          </a:xfrm>
          <a:prstGeom prst="rect">
            <a:avLst/>
          </a:prstGeom>
        </p:spPr>
      </p:pic>
      <p:pic>
        <p:nvPicPr>
          <p:cNvPr id="42" name="Picture 10" descr="Dhawal Ashar's profile photo"/>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5753479" y="3085062"/>
            <a:ext cx="137159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http://40.media.tumblr.com/tumblr_mbv5b5dJLW1rpkenpo1_250.jpg"/>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1067" t="2703" r="1067" b="21983"/>
          <a:stretch/>
        </p:blipFill>
        <p:spPr bwMode="auto">
          <a:xfrm>
            <a:off x="4371677" y="3429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DSC_0835.JPG"/>
          <p:cNvPicPr>
            <a:picLocks noChangeAspect="1"/>
          </p:cNvPicPr>
          <p:nvPr/>
        </p:nvPicPr>
        <p:blipFill>
          <a:blip r:embed="rId10" cstate="print">
            <a:grayscl/>
          </a:blip>
          <a:srcRect l="38872" t="5964" r="28395" b="44602"/>
          <a:stretch>
            <a:fillRect/>
          </a:stretch>
        </p:blipFill>
        <p:spPr>
          <a:xfrm>
            <a:off x="4369985" y="3087920"/>
            <a:ext cx="1371187" cy="1371600"/>
          </a:xfrm>
          <a:prstGeom prst="rect">
            <a:avLst/>
          </a:prstGeom>
          <a:noFill/>
        </p:spPr>
      </p:pic>
      <p:pic>
        <p:nvPicPr>
          <p:cNvPr id="47" name="Picture 46"/>
          <p:cNvPicPr>
            <a:picLocks noChangeAspect="1"/>
          </p:cNvPicPr>
          <p:nvPr/>
        </p:nvPicPr>
        <p:blipFill rotWithShape="1">
          <a:blip r:embed="rId11" cstate="print">
            <a:grayscl/>
            <a:extLst>
              <a:ext uri="{28A0092B-C50C-407E-A947-70E740481C1C}">
                <a14:useLocalDpi xmlns:a14="http://schemas.microsoft.com/office/drawing/2010/main" val="0"/>
              </a:ext>
            </a:extLst>
          </a:blip>
          <a:srcRect l="27672" t="14768" r="59963" b="66565"/>
          <a:stretch/>
        </p:blipFill>
        <p:spPr>
          <a:xfrm>
            <a:off x="5749780" y="335469"/>
            <a:ext cx="1371600" cy="1371600"/>
          </a:xfrm>
          <a:prstGeom prst="rect">
            <a:avLst/>
          </a:prstGeom>
        </p:spPr>
      </p:pic>
      <p:pic>
        <p:nvPicPr>
          <p:cNvPr id="1027" name="Picture 3" descr="C:\Users\Sony\Desktop\WEB\UDC\ROSHNI UDYAVAR.jpg"/>
          <p:cNvPicPr>
            <a:picLocks noChangeAspect="1" noChangeArrowheads="1"/>
          </p:cNvPicPr>
          <p:nvPr/>
        </p:nvPicPr>
        <p:blipFill>
          <a:blip r:embed="rId12">
            <a:grayscl/>
          </a:blip>
          <a:srcRect t="2189" b="29579"/>
          <a:stretch>
            <a:fillRect/>
          </a:stretch>
        </p:blipFill>
        <p:spPr bwMode="auto">
          <a:xfrm>
            <a:off x="7126033" y="1711604"/>
            <a:ext cx="1369570" cy="1371600"/>
          </a:xfrm>
          <a:prstGeom prst="rect">
            <a:avLst/>
          </a:prstGeom>
          <a:noFill/>
        </p:spPr>
      </p:pic>
      <p:pic>
        <p:nvPicPr>
          <p:cNvPr id="1029" name="Picture 5" descr="C:\Users\Sony\Desktop\WEB\UDC\RADHIKA MATHUR.jpg"/>
          <p:cNvPicPr>
            <a:picLocks noChangeAspect="1" noChangeArrowheads="1"/>
          </p:cNvPicPr>
          <p:nvPr/>
        </p:nvPicPr>
        <p:blipFill>
          <a:blip r:embed="rId13">
            <a:grayscl/>
          </a:blip>
          <a:srcRect/>
          <a:stretch>
            <a:fillRect/>
          </a:stretch>
        </p:blipFill>
        <p:spPr bwMode="auto">
          <a:xfrm>
            <a:off x="4382624" y="1705165"/>
            <a:ext cx="1371600" cy="1371600"/>
          </a:xfrm>
          <a:prstGeom prst="rect">
            <a:avLst/>
          </a:prstGeom>
          <a:noFill/>
        </p:spPr>
      </p:pic>
      <p:pic>
        <p:nvPicPr>
          <p:cNvPr id="63" name="Picture 62"/>
          <p:cNvPicPr>
            <a:picLocks noChangeAspect="1"/>
          </p:cNvPicPr>
          <p:nvPr/>
        </p:nvPicPr>
        <p:blipFill rotWithShape="1">
          <a:blip r:embed="rId14" cstate="print">
            <a:grayscl/>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rcRect t="8542" b="16459"/>
          <a:stretch/>
        </p:blipFill>
        <p:spPr>
          <a:xfrm>
            <a:off x="4378448" y="4453632"/>
            <a:ext cx="1371600" cy="1371600"/>
          </a:xfrm>
          <a:prstGeom prst="rect">
            <a:avLst/>
          </a:prstGeom>
        </p:spPr>
      </p:pic>
      <p:pic>
        <p:nvPicPr>
          <p:cNvPr id="64" name="Picture 63"/>
          <p:cNvPicPr>
            <a:picLocks noChangeAspect="1"/>
          </p:cNvPicPr>
          <p:nvPr/>
        </p:nvPicPr>
        <p:blipFill rotWithShape="1">
          <a:blip r:embed="rId16" cstate="print">
            <a:grayscl/>
            <a:extLst>
              <a:ext uri="{28A0092B-C50C-407E-A947-70E740481C1C}">
                <a14:useLocalDpi xmlns:a14="http://schemas.microsoft.com/office/drawing/2010/main" val="0"/>
              </a:ext>
            </a:extLst>
          </a:blip>
          <a:srcRect t="16883" b="16883"/>
          <a:stretch/>
        </p:blipFill>
        <p:spPr>
          <a:xfrm>
            <a:off x="3007646" y="4447766"/>
            <a:ext cx="1371600" cy="1371600"/>
          </a:xfrm>
          <a:prstGeom prst="rect">
            <a:avLst/>
          </a:prstGeom>
        </p:spPr>
      </p:pic>
      <p:pic>
        <p:nvPicPr>
          <p:cNvPr id="65" name="Picture 64" descr="fb-art.jpg"/>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74" name="Picture 73" descr="linked in.png"/>
          <p:cNvPicPr>
            <a:picLocks noChangeAspect="1"/>
          </p:cNvPicPr>
          <p:nvPr/>
        </p:nvPicPr>
        <p:blipFill rotWithShape="1">
          <a:blip r:embed="rId19">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76" name="Picture 75" descr="Logo Google_Plus.png"/>
          <p:cNvPicPr>
            <a:picLocks noChangeAspect="1"/>
          </p:cNvPicPr>
          <p:nvPr/>
        </p:nvPicPr>
        <p:blipFill rotWithShape="1">
          <a:blip r:embed="rId20">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77" name="TextBox 76"/>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382240850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5904291"/>
            <a:ext cx="9215336" cy="369332"/>
          </a:xfrm>
          <a:prstGeom prst="rect">
            <a:avLst/>
          </a:prstGeom>
          <a:solidFill>
            <a:schemeClr val="bg2">
              <a:lumMod val="90000"/>
            </a:schemeClr>
          </a:solidFill>
        </p:spPr>
        <p:txBody>
          <a:bodyPr wrap="square" rtlCol="0">
            <a:spAutoFit/>
          </a:bodyPr>
          <a:lstStyle/>
          <a:p>
            <a:r>
              <a:rPr lang="en-IN" b="1" dirty="0" smtClean="0"/>
              <a:t>The Team</a:t>
            </a:r>
            <a:endParaRPr lang="en-IN" b="1" dirty="0"/>
          </a:p>
        </p:txBody>
      </p:sp>
      <p:sp>
        <p:nvSpPr>
          <p:cNvPr id="49" name="TextBox 48"/>
          <p:cNvSpPr txBox="1"/>
          <p:nvPr/>
        </p:nvSpPr>
        <p:spPr>
          <a:xfrm>
            <a:off x="8605412" y="336313"/>
            <a:ext cx="3586588" cy="5262978"/>
          </a:xfrm>
          <a:prstGeom prst="rect">
            <a:avLst/>
          </a:prstGeom>
          <a:noFill/>
        </p:spPr>
        <p:txBody>
          <a:bodyPr wrap="square" rtlCol="0">
            <a:spAutoFit/>
          </a:bodyPr>
          <a:lstStyle/>
          <a:p>
            <a:pPr algn="just"/>
            <a:r>
              <a:rPr lang="en-US" sz="1400" b="1" dirty="0" err="1"/>
              <a:t>Pallavi</a:t>
            </a:r>
            <a:r>
              <a:rPr lang="en-US" sz="1400" b="1" dirty="0"/>
              <a:t> </a:t>
            </a:r>
            <a:r>
              <a:rPr lang="en-US" sz="1400" b="1" dirty="0" err="1"/>
              <a:t>Latkar</a:t>
            </a:r>
            <a:r>
              <a:rPr lang="en-US" sz="1400" dirty="0"/>
              <a:t>, </a:t>
            </a:r>
          </a:p>
          <a:p>
            <a:pPr algn="just"/>
            <a:r>
              <a:rPr lang="en-US" sz="1400" dirty="0"/>
              <a:t>Architect Landscape Designer and Environmental Researcher</a:t>
            </a:r>
            <a:br>
              <a:rPr lang="en-US" sz="1400" dirty="0"/>
            </a:br>
            <a:endParaRPr lang="en-US" sz="1400" dirty="0"/>
          </a:p>
          <a:p>
            <a:pPr algn="just"/>
            <a:r>
              <a:rPr lang="en-US" sz="1400" dirty="0"/>
              <a:t>An eminent environmentalist involved strategically in major projects in the region. Has been a recipient of International Research and Travel grants and has also been awarded research grants from Mumbai Metropolitan Environment Society. Is the Founder and Director of Grassroots Research and Consultancy working on ecological issues in urban and regional planning, rain water harvesting techniques for urban and rural areas, energy efficient buildings and green architecture etc.. Has contributed successfully in the fields of eco-sustainability on sustainable planning for infrastructure in SEZs, Environmental Management Plan, Integrated Development Plan responding to ecological issues and impact. Has many articles published under her name including The Shifting Landscape, Integrated Ecological Planning, Urban Water Bodies.</a:t>
            </a:r>
            <a:endParaRPr lang="en-IN" sz="1400"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10332720" y="6273623"/>
            <a:ext cx="1859280" cy="1815882"/>
          </a:xfrm>
          <a:prstGeom prst="rect">
            <a:avLst/>
          </a:prstGeom>
        </p:spPr>
        <p:txBody>
          <a:bodyPr wrap="square">
            <a:spAutoFit/>
          </a:bodyPr>
          <a:lstStyle/>
          <a:p>
            <a:pPr algn="r"/>
            <a:r>
              <a:rPr lang="en-IN" sz="1400" b="1" dirty="0" smtClean="0"/>
              <a:t>The Institution</a:t>
            </a:r>
          </a:p>
          <a:p>
            <a:pPr algn="r"/>
            <a:endParaRPr lang="en-IN" sz="1400" b="1" dirty="0" smtClean="0"/>
          </a:p>
          <a:p>
            <a:pPr algn="r"/>
            <a:r>
              <a:rPr lang="en-IN" sz="1400" b="1" dirty="0" smtClean="0"/>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solidFill>
                  <a:srgbClr val="FF0000"/>
                </a:solidFill>
              </a:rPr>
              <a:t>The Team</a:t>
            </a:r>
          </a:p>
          <a:p>
            <a:pPr algn="r"/>
            <a:endParaRPr lang="en-IN" sz="1400" dirty="0" smtClean="0">
              <a:solidFill>
                <a:srgbClr val="FF0000"/>
              </a:solidFill>
            </a:endParaRPr>
          </a:p>
        </p:txBody>
      </p:sp>
      <p:pic>
        <p:nvPicPr>
          <p:cNvPr id="1026" name="Picture 2" descr="C:\Users\Sony\Desktop\WEB\UDC\TRUPTI AMRITWAR.jpg"/>
          <p:cNvPicPr>
            <a:picLocks noChangeAspect="1" noChangeArrowheads="1"/>
          </p:cNvPicPr>
          <p:nvPr/>
        </p:nvPicPr>
        <p:blipFill>
          <a:blip r:embed="rId2">
            <a:grayscl/>
          </a:blip>
          <a:srcRect l="43944" t="8247" r="19367" b="36762"/>
          <a:stretch>
            <a:fillRect/>
          </a:stretch>
        </p:blipFill>
        <p:spPr bwMode="auto">
          <a:xfrm>
            <a:off x="3008540" y="1702308"/>
            <a:ext cx="1371600" cy="1371600"/>
          </a:xfrm>
          <a:prstGeom prst="rect">
            <a:avLst/>
          </a:prstGeom>
          <a:noFill/>
        </p:spPr>
      </p:pic>
      <p:pic>
        <p:nvPicPr>
          <p:cNvPr id="23" name="Picture 2" descr="Shivani Singh's profile photo"/>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15475" y="338513"/>
            <a:ext cx="13716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5758471" y="1708708"/>
            <a:ext cx="1371600" cy="1371600"/>
          </a:xfrm>
          <a:prstGeom prst="rect">
            <a:avLst/>
          </a:prstGeom>
        </p:spPr>
      </p:pic>
      <p:pic>
        <p:nvPicPr>
          <p:cNvPr id="35" name="Picture 4" descr="https://lh6.googleusercontent.com/-ea-81lyirG0/AAAAAAAAAAI/AAAAAAAAAGE/w_DXrNdI3yA/photo.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l="195" r="195"/>
          <a:stretch/>
        </p:blipFill>
        <p:spPr bwMode="auto">
          <a:xfrm>
            <a:off x="7121774" y="33697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rotWithShape="1">
          <a:blip r:embed="rId6" cstate="print">
            <a:grayscl/>
            <a:extLst>
              <a:ext uri="{28A0092B-C50C-407E-A947-70E740481C1C}">
                <a14:useLocalDpi xmlns:a14="http://schemas.microsoft.com/office/drawing/2010/main" val="0"/>
              </a:ext>
            </a:extLst>
          </a:blip>
          <a:srcRect l="1051" t="15098" r="-1051" b="13086"/>
          <a:stretch/>
        </p:blipFill>
        <p:spPr>
          <a:xfrm>
            <a:off x="7143043" y="3078962"/>
            <a:ext cx="1371600" cy="1371600"/>
          </a:xfrm>
          <a:prstGeom prst="rect">
            <a:avLst/>
          </a:prstGeom>
        </p:spPr>
      </p:pic>
      <p:pic>
        <p:nvPicPr>
          <p:cNvPr id="38" name="Picture 37"/>
          <p:cNvPicPr>
            <a:picLocks noChangeAspect="1"/>
          </p:cNvPicPr>
          <p:nvPr/>
        </p:nvPicPr>
        <p:blipFill rotWithShape="1">
          <a:blip r:embed="rId7" cstate="print">
            <a:grayscl/>
            <a:extLst>
              <a:ext uri="{28A0092B-C50C-407E-A947-70E740481C1C}">
                <a14:useLocalDpi xmlns:a14="http://schemas.microsoft.com/office/drawing/2010/main" val="0"/>
              </a:ext>
            </a:extLst>
          </a:blip>
          <a:srcRect l="6646" t="35044" r="48163" b="31290"/>
          <a:stretch/>
        </p:blipFill>
        <p:spPr>
          <a:xfrm>
            <a:off x="3012465" y="3082557"/>
            <a:ext cx="1371600" cy="1371600"/>
          </a:xfrm>
          <a:prstGeom prst="rect">
            <a:avLst/>
          </a:prstGeom>
        </p:spPr>
      </p:pic>
      <p:pic>
        <p:nvPicPr>
          <p:cNvPr id="42" name="Picture 10" descr="Dhawal Ashar's profile photo"/>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5753479" y="3085062"/>
            <a:ext cx="137159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http://40.media.tumblr.com/tumblr_mbv5b5dJLW1rpkenpo1_250.jpg"/>
          <p:cNvPicPr>
            <a:picLocks noChangeAspect="1" noChangeArrowheads="1"/>
          </p:cNvPicPr>
          <p:nvPr/>
        </p:nvPicPr>
        <p:blipFill rotWithShape="1">
          <a:blip r:embed="rId9">
            <a:extLst>
              <a:ext uri="{28A0092B-C50C-407E-A947-70E740481C1C}">
                <a14:useLocalDpi xmlns:a14="http://schemas.microsoft.com/office/drawing/2010/main" val="0"/>
              </a:ext>
            </a:extLst>
          </a:blip>
          <a:srcRect l="-1067" t="2703" r="1067" b="21983"/>
          <a:stretch/>
        </p:blipFill>
        <p:spPr bwMode="auto">
          <a:xfrm>
            <a:off x="4371677" y="3429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DSC_0835.JPG"/>
          <p:cNvPicPr>
            <a:picLocks noChangeAspect="1"/>
          </p:cNvPicPr>
          <p:nvPr/>
        </p:nvPicPr>
        <p:blipFill>
          <a:blip r:embed="rId10" cstate="print">
            <a:grayscl/>
          </a:blip>
          <a:srcRect l="38872" t="5964" r="28395" b="44602"/>
          <a:stretch>
            <a:fillRect/>
          </a:stretch>
        </p:blipFill>
        <p:spPr>
          <a:xfrm>
            <a:off x="4369985" y="3087920"/>
            <a:ext cx="1371187" cy="1371600"/>
          </a:xfrm>
          <a:prstGeom prst="rect">
            <a:avLst/>
          </a:prstGeom>
          <a:noFill/>
        </p:spPr>
      </p:pic>
      <p:pic>
        <p:nvPicPr>
          <p:cNvPr id="47" name="Picture 46"/>
          <p:cNvPicPr>
            <a:picLocks noChangeAspect="1"/>
          </p:cNvPicPr>
          <p:nvPr/>
        </p:nvPicPr>
        <p:blipFill rotWithShape="1">
          <a:blip r:embed="rId11" cstate="print">
            <a:grayscl/>
            <a:extLst>
              <a:ext uri="{28A0092B-C50C-407E-A947-70E740481C1C}">
                <a14:useLocalDpi xmlns:a14="http://schemas.microsoft.com/office/drawing/2010/main" val="0"/>
              </a:ext>
            </a:extLst>
          </a:blip>
          <a:srcRect l="27672" t="14768" r="59963" b="66565"/>
          <a:stretch/>
        </p:blipFill>
        <p:spPr>
          <a:xfrm>
            <a:off x="5749780" y="335469"/>
            <a:ext cx="1371600" cy="1371600"/>
          </a:xfrm>
          <a:prstGeom prst="rect">
            <a:avLst/>
          </a:prstGeom>
        </p:spPr>
      </p:pic>
      <p:pic>
        <p:nvPicPr>
          <p:cNvPr id="1027" name="Picture 3" descr="C:\Users\Sony\Desktop\WEB\UDC\ROSHNI UDYAVAR.jpg"/>
          <p:cNvPicPr>
            <a:picLocks noChangeAspect="1" noChangeArrowheads="1"/>
          </p:cNvPicPr>
          <p:nvPr/>
        </p:nvPicPr>
        <p:blipFill>
          <a:blip r:embed="rId12">
            <a:grayscl/>
          </a:blip>
          <a:srcRect t="2189" b="29579"/>
          <a:stretch>
            <a:fillRect/>
          </a:stretch>
        </p:blipFill>
        <p:spPr bwMode="auto">
          <a:xfrm>
            <a:off x="7126033" y="1711604"/>
            <a:ext cx="1369570" cy="1371600"/>
          </a:xfrm>
          <a:prstGeom prst="rect">
            <a:avLst/>
          </a:prstGeom>
          <a:noFill/>
        </p:spPr>
      </p:pic>
      <p:pic>
        <p:nvPicPr>
          <p:cNvPr id="1029" name="Picture 5" descr="C:\Users\Sony\Desktop\WEB\UDC\RADHIKA MATHUR.jpg"/>
          <p:cNvPicPr>
            <a:picLocks noChangeAspect="1" noChangeArrowheads="1"/>
          </p:cNvPicPr>
          <p:nvPr/>
        </p:nvPicPr>
        <p:blipFill>
          <a:blip r:embed="rId13">
            <a:grayscl/>
          </a:blip>
          <a:srcRect/>
          <a:stretch>
            <a:fillRect/>
          </a:stretch>
        </p:blipFill>
        <p:spPr bwMode="auto">
          <a:xfrm>
            <a:off x="4382624" y="1705165"/>
            <a:ext cx="1371600" cy="1371600"/>
          </a:xfrm>
          <a:prstGeom prst="rect">
            <a:avLst/>
          </a:prstGeom>
          <a:noFill/>
        </p:spPr>
      </p:pic>
      <p:pic>
        <p:nvPicPr>
          <p:cNvPr id="63" name="Picture 62"/>
          <p:cNvPicPr>
            <a:picLocks noChangeAspect="1"/>
          </p:cNvPicPr>
          <p:nvPr/>
        </p:nvPicPr>
        <p:blipFill rotWithShape="1">
          <a:blip r:embed="rId14" cstate="print">
            <a:grayscl/>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rcRect t="8542" b="16459"/>
          <a:stretch/>
        </p:blipFill>
        <p:spPr>
          <a:xfrm>
            <a:off x="4378448" y="4453632"/>
            <a:ext cx="1371600" cy="1371600"/>
          </a:xfrm>
          <a:prstGeom prst="rect">
            <a:avLst/>
          </a:prstGeom>
        </p:spPr>
      </p:pic>
      <p:pic>
        <p:nvPicPr>
          <p:cNvPr id="64" name="Picture 63"/>
          <p:cNvPicPr>
            <a:picLocks noChangeAspect="1"/>
          </p:cNvPicPr>
          <p:nvPr/>
        </p:nvPicPr>
        <p:blipFill rotWithShape="1">
          <a:blip r:embed="rId16" cstate="print">
            <a:grayscl/>
            <a:extLst>
              <a:ext uri="{28A0092B-C50C-407E-A947-70E740481C1C}">
                <a14:useLocalDpi xmlns:a14="http://schemas.microsoft.com/office/drawing/2010/main" val="0"/>
              </a:ext>
            </a:extLst>
          </a:blip>
          <a:srcRect t="16883" b="16883"/>
          <a:stretch/>
        </p:blipFill>
        <p:spPr>
          <a:xfrm>
            <a:off x="3007646" y="4447766"/>
            <a:ext cx="1371600" cy="1371600"/>
          </a:xfrm>
          <a:prstGeom prst="rect">
            <a:avLst/>
          </a:prstGeom>
        </p:spPr>
      </p:pic>
      <p:pic>
        <p:nvPicPr>
          <p:cNvPr id="65" name="Picture 64" descr="fb-art.jpg"/>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74" name="Picture 73" descr="linked in.png"/>
          <p:cNvPicPr>
            <a:picLocks noChangeAspect="1"/>
          </p:cNvPicPr>
          <p:nvPr/>
        </p:nvPicPr>
        <p:blipFill rotWithShape="1">
          <a:blip r:embed="rId19">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76" name="Picture 75" descr="Logo Google_Plus.png"/>
          <p:cNvPicPr>
            <a:picLocks noChangeAspect="1"/>
          </p:cNvPicPr>
          <p:nvPr/>
        </p:nvPicPr>
        <p:blipFill rotWithShape="1">
          <a:blip r:embed="rId20">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77" name="TextBox 76"/>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33044502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5904291"/>
            <a:ext cx="9215336" cy="369332"/>
          </a:xfrm>
          <a:prstGeom prst="rect">
            <a:avLst/>
          </a:prstGeom>
          <a:solidFill>
            <a:schemeClr val="bg2">
              <a:lumMod val="90000"/>
            </a:schemeClr>
          </a:solidFill>
        </p:spPr>
        <p:txBody>
          <a:bodyPr wrap="square" rtlCol="0">
            <a:spAutoFit/>
          </a:bodyPr>
          <a:lstStyle/>
          <a:p>
            <a:r>
              <a:rPr lang="en-IN" b="1" dirty="0" smtClean="0"/>
              <a:t>The Team</a:t>
            </a:r>
            <a:endParaRPr lang="en-IN" b="1" dirty="0"/>
          </a:p>
        </p:txBody>
      </p:sp>
      <p:sp>
        <p:nvSpPr>
          <p:cNvPr id="49" name="TextBox 48"/>
          <p:cNvSpPr txBox="1"/>
          <p:nvPr/>
        </p:nvSpPr>
        <p:spPr>
          <a:xfrm>
            <a:off x="8605412" y="336313"/>
            <a:ext cx="3586588" cy="5262978"/>
          </a:xfrm>
          <a:prstGeom prst="rect">
            <a:avLst/>
          </a:prstGeom>
          <a:noFill/>
        </p:spPr>
        <p:txBody>
          <a:bodyPr wrap="square" rtlCol="0">
            <a:spAutoFit/>
          </a:bodyPr>
          <a:lstStyle/>
          <a:p>
            <a:pPr algn="just"/>
            <a:r>
              <a:rPr lang="en-US" sz="1400" b="1" dirty="0"/>
              <a:t>Padma Desai, </a:t>
            </a:r>
          </a:p>
          <a:p>
            <a:r>
              <a:rPr lang="en-US" sz="1400" dirty="0"/>
              <a:t>Architect Urban Planner</a:t>
            </a:r>
            <a:br>
              <a:rPr lang="en-US" sz="1400" dirty="0"/>
            </a:br>
            <a:endParaRPr lang="en-US" sz="1400" dirty="0"/>
          </a:p>
          <a:p>
            <a:pPr algn="just"/>
            <a:r>
              <a:rPr lang="en-US" sz="1400" dirty="0"/>
              <a:t>An eminent academician &amp; a principle researcher with a Doctoral research in Program Planning and Management from the Free University, Department of Social Studies, Amsterdam. Has been a part of various NGOs and governmental organizations and programs as an expert on Urban Programs. Has effectively lead a team of Consultants to the World Bank aided Slum Up gradation Program in the city of Ahmadabad. Has done valuable published contributions namely (1999), Slum Redevelopment in Mumbai  Rhetoric and Reality, (2001), The Bombay Urban Development Program, Mumbai, India: A Review of Planning Processes, (2002) Slum Redevelopment in Mumbai etc. Has attended various international seminars and presented papers in recent years. Also been a faculty at few architectural schools in Mumbai guiding your professionals through the urban issues of the city</a:t>
            </a:r>
            <a:endParaRPr lang="en-IN" sz="1400"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10332720" y="6273623"/>
            <a:ext cx="1859280" cy="1815882"/>
          </a:xfrm>
          <a:prstGeom prst="rect">
            <a:avLst/>
          </a:prstGeom>
        </p:spPr>
        <p:txBody>
          <a:bodyPr wrap="square">
            <a:spAutoFit/>
          </a:bodyPr>
          <a:lstStyle/>
          <a:p>
            <a:pPr algn="r"/>
            <a:r>
              <a:rPr lang="en-IN" sz="1400" b="1" dirty="0" smtClean="0"/>
              <a:t>The Institution</a:t>
            </a:r>
          </a:p>
          <a:p>
            <a:pPr algn="r"/>
            <a:endParaRPr lang="en-IN" sz="1400" b="1" dirty="0" smtClean="0"/>
          </a:p>
          <a:p>
            <a:pPr algn="r"/>
            <a:r>
              <a:rPr lang="en-IN" sz="1400" b="1" dirty="0" smtClean="0"/>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solidFill>
                  <a:srgbClr val="FF0000"/>
                </a:solidFill>
              </a:rPr>
              <a:t>The Team</a:t>
            </a:r>
          </a:p>
          <a:p>
            <a:pPr algn="r"/>
            <a:endParaRPr lang="en-IN" sz="1400" dirty="0" smtClean="0">
              <a:solidFill>
                <a:srgbClr val="FF0000"/>
              </a:solidFill>
            </a:endParaRPr>
          </a:p>
        </p:txBody>
      </p:sp>
      <p:pic>
        <p:nvPicPr>
          <p:cNvPr id="1026" name="Picture 2" descr="C:\Users\Sony\Desktop\WEB\UDC\TRUPTI AMRITWAR.jpg"/>
          <p:cNvPicPr>
            <a:picLocks noChangeAspect="1" noChangeArrowheads="1"/>
          </p:cNvPicPr>
          <p:nvPr/>
        </p:nvPicPr>
        <p:blipFill>
          <a:blip r:embed="rId2">
            <a:grayscl/>
          </a:blip>
          <a:srcRect l="43944" t="8247" r="19367" b="36762"/>
          <a:stretch>
            <a:fillRect/>
          </a:stretch>
        </p:blipFill>
        <p:spPr bwMode="auto">
          <a:xfrm>
            <a:off x="3008540" y="1702308"/>
            <a:ext cx="1371600" cy="1371600"/>
          </a:xfrm>
          <a:prstGeom prst="rect">
            <a:avLst/>
          </a:prstGeom>
          <a:noFill/>
        </p:spPr>
      </p:pic>
      <p:pic>
        <p:nvPicPr>
          <p:cNvPr id="23" name="Picture 2" descr="Shivani Singh's profile photo"/>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15475" y="338513"/>
            <a:ext cx="13716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5758471" y="1708708"/>
            <a:ext cx="1371600" cy="1371600"/>
          </a:xfrm>
          <a:prstGeom prst="rect">
            <a:avLst/>
          </a:prstGeom>
        </p:spPr>
      </p:pic>
      <p:pic>
        <p:nvPicPr>
          <p:cNvPr id="35" name="Picture 4" descr="https://lh6.googleusercontent.com/-ea-81lyirG0/AAAAAAAAAAI/AAAAAAAAAGE/w_DXrNdI3yA/photo.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l="195" r="195"/>
          <a:stretch/>
        </p:blipFill>
        <p:spPr bwMode="auto">
          <a:xfrm>
            <a:off x="7121774" y="33697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rotWithShape="1">
          <a:blip r:embed="rId6" cstate="print">
            <a:grayscl/>
            <a:extLst>
              <a:ext uri="{28A0092B-C50C-407E-A947-70E740481C1C}">
                <a14:useLocalDpi xmlns:a14="http://schemas.microsoft.com/office/drawing/2010/main" val="0"/>
              </a:ext>
            </a:extLst>
          </a:blip>
          <a:srcRect l="1051" t="15098" r="-1051" b="13086"/>
          <a:stretch/>
        </p:blipFill>
        <p:spPr>
          <a:xfrm>
            <a:off x="7143043" y="3078962"/>
            <a:ext cx="1371600" cy="1371600"/>
          </a:xfrm>
          <a:prstGeom prst="rect">
            <a:avLst/>
          </a:prstGeom>
        </p:spPr>
      </p:pic>
      <p:pic>
        <p:nvPicPr>
          <p:cNvPr id="38" name="Picture 37"/>
          <p:cNvPicPr>
            <a:picLocks noChangeAspect="1"/>
          </p:cNvPicPr>
          <p:nvPr/>
        </p:nvPicPr>
        <p:blipFill rotWithShape="1">
          <a:blip r:embed="rId7" cstate="print">
            <a:grayscl/>
            <a:extLst>
              <a:ext uri="{28A0092B-C50C-407E-A947-70E740481C1C}">
                <a14:useLocalDpi xmlns:a14="http://schemas.microsoft.com/office/drawing/2010/main" val="0"/>
              </a:ext>
            </a:extLst>
          </a:blip>
          <a:srcRect l="6646" t="35044" r="48163" b="31290"/>
          <a:stretch/>
        </p:blipFill>
        <p:spPr>
          <a:xfrm>
            <a:off x="3012465" y="3082557"/>
            <a:ext cx="1371600" cy="1371600"/>
          </a:xfrm>
          <a:prstGeom prst="rect">
            <a:avLst/>
          </a:prstGeom>
        </p:spPr>
      </p:pic>
      <p:pic>
        <p:nvPicPr>
          <p:cNvPr id="42" name="Picture 10" descr="Dhawal Ashar's profile photo"/>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5753479" y="3085062"/>
            <a:ext cx="137159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http://40.media.tumblr.com/tumblr_mbv5b5dJLW1rpkenpo1_250.jpg"/>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1067" t="2703" r="1067" b="21983"/>
          <a:stretch/>
        </p:blipFill>
        <p:spPr bwMode="auto">
          <a:xfrm>
            <a:off x="4371677" y="3429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DSC_0835.JPG"/>
          <p:cNvPicPr>
            <a:picLocks noChangeAspect="1"/>
          </p:cNvPicPr>
          <p:nvPr/>
        </p:nvPicPr>
        <p:blipFill>
          <a:blip r:embed="rId10" cstate="print">
            <a:grayscl/>
          </a:blip>
          <a:srcRect l="38872" t="5964" r="28395" b="44602"/>
          <a:stretch>
            <a:fillRect/>
          </a:stretch>
        </p:blipFill>
        <p:spPr>
          <a:xfrm>
            <a:off x="4369985" y="3087920"/>
            <a:ext cx="1371187" cy="1371600"/>
          </a:xfrm>
          <a:prstGeom prst="rect">
            <a:avLst/>
          </a:prstGeom>
          <a:noFill/>
        </p:spPr>
      </p:pic>
      <p:pic>
        <p:nvPicPr>
          <p:cNvPr id="47" name="Picture 46"/>
          <p:cNvPicPr>
            <a:picLocks noChangeAspect="1"/>
          </p:cNvPicPr>
          <p:nvPr/>
        </p:nvPicPr>
        <p:blipFill rotWithShape="1">
          <a:blip r:embed="rId11" cstate="print">
            <a:extLst>
              <a:ext uri="{28A0092B-C50C-407E-A947-70E740481C1C}">
                <a14:useLocalDpi xmlns:a14="http://schemas.microsoft.com/office/drawing/2010/main" val="0"/>
              </a:ext>
            </a:extLst>
          </a:blip>
          <a:srcRect l="27672" t="14768" r="59963" b="66565"/>
          <a:stretch/>
        </p:blipFill>
        <p:spPr>
          <a:xfrm>
            <a:off x="5749780" y="335469"/>
            <a:ext cx="1371600" cy="1371600"/>
          </a:xfrm>
          <a:prstGeom prst="rect">
            <a:avLst/>
          </a:prstGeom>
        </p:spPr>
      </p:pic>
      <p:pic>
        <p:nvPicPr>
          <p:cNvPr id="1027" name="Picture 3" descr="C:\Users\Sony\Desktop\WEB\UDC\ROSHNI UDYAVAR.jpg"/>
          <p:cNvPicPr>
            <a:picLocks noChangeAspect="1" noChangeArrowheads="1"/>
          </p:cNvPicPr>
          <p:nvPr/>
        </p:nvPicPr>
        <p:blipFill>
          <a:blip r:embed="rId12">
            <a:grayscl/>
          </a:blip>
          <a:srcRect t="2189" b="29579"/>
          <a:stretch>
            <a:fillRect/>
          </a:stretch>
        </p:blipFill>
        <p:spPr bwMode="auto">
          <a:xfrm>
            <a:off x="7126033" y="1711604"/>
            <a:ext cx="1369570" cy="1371600"/>
          </a:xfrm>
          <a:prstGeom prst="rect">
            <a:avLst/>
          </a:prstGeom>
          <a:noFill/>
        </p:spPr>
      </p:pic>
      <p:pic>
        <p:nvPicPr>
          <p:cNvPr id="1029" name="Picture 5" descr="C:\Users\Sony\Desktop\WEB\UDC\RADHIKA MATHUR.jpg"/>
          <p:cNvPicPr>
            <a:picLocks noChangeAspect="1" noChangeArrowheads="1"/>
          </p:cNvPicPr>
          <p:nvPr/>
        </p:nvPicPr>
        <p:blipFill>
          <a:blip r:embed="rId13">
            <a:grayscl/>
          </a:blip>
          <a:srcRect/>
          <a:stretch>
            <a:fillRect/>
          </a:stretch>
        </p:blipFill>
        <p:spPr bwMode="auto">
          <a:xfrm>
            <a:off x="4382624" y="1705165"/>
            <a:ext cx="1371600" cy="1371600"/>
          </a:xfrm>
          <a:prstGeom prst="rect">
            <a:avLst/>
          </a:prstGeom>
          <a:noFill/>
        </p:spPr>
      </p:pic>
      <p:pic>
        <p:nvPicPr>
          <p:cNvPr id="63" name="Picture 62"/>
          <p:cNvPicPr>
            <a:picLocks noChangeAspect="1"/>
          </p:cNvPicPr>
          <p:nvPr/>
        </p:nvPicPr>
        <p:blipFill rotWithShape="1">
          <a:blip r:embed="rId14" cstate="print">
            <a:grayscl/>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rcRect t="8542" b="16459"/>
          <a:stretch/>
        </p:blipFill>
        <p:spPr>
          <a:xfrm>
            <a:off x="4378448" y="4453632"/>
            <a:ext cx="1371600" cy="1371600"/>
          </a:xfrm>
          <a:prstGeom prst="rect">
            <a:avLst/>
          </a:prstGeom>
        </p:spPr>
      </p:pic>
      <p:pic>
        <p:nvPicPr>
          <p:cNvPr id="64" name="Picture 63"/>
          <p:cNvPicPr>
            <a:picLocks noChangeAspect="1"/>
          </p:cNvPicPr>
          <p:nvPr/>
        </p:nvPicPr>
        <p:blipFill rotWithShape="1">
          <a:blip r:embed="rId16" cstate="print">
            <a:grayscl/>
            <a:extLst>
              <a:ext uri="{28A0092B-C50C-407E-A947-70E740481C1C}">
                <a14:useLocalDpi xmlns:a14="http://schemas.microsoft.com/office/drawing/2010/main" val="0"/>
              </a:ext>
            </a:extLst>
          </a:blip>
          <a:srcRect t="16883" b="16883"/>
          <a:stretch/>
        </p:blipFill>
        <p:spPr>
          <a:xfrm>
            <a:off x="3007646" y="4447766"/>
            <a:ext cx="1371600" cy="1371600"/>
          </a:xfrm>
          <a:prstGeom prst="rect">
            <a:avLst/>
          </a:prstGeom>
        </p:spPr>
      </p:pic>
      <p:pic>
        <p:nvPicPr>
          <p:cNvPr id="59" name="Picture 58" descr="fb-art.jpg"/>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60" name="Picture 59" descr="linked in.png"/>
          <p:cNvPicPr>
            <a:picLocks noChangeAspect="1"/>
          </p:cNvPicPr>
          <p:nvPr/>
        </p:nvPicPr>
        <p:blipFill rotWithShape="1">
          <a:blip r:embed="rId19">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65" name="Picture 64" descr="Logo Google_Plus.png"/>
          <p:cNvPicPr>
            <a:picLocks noChangeAspect="1"/>
          </p:cNvPicPr>
          <p:nvPr/>
        </p:nvPicPr>
        <p:blipFill rotWithShape="1">
          <a:blip r:embed="rId20">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74" name="TextBox 73"/>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42233713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5904291"/>
            <a:ext cx="9215336" cy="369332"/>
          </a:xfrm>
          <a:prstGeom prst="rect">
            <a:avLst/>
          </a:prstGeom>
          <a:solidFill>
            <a:schemeClr val="bg2">
              <a:lumMod val="90000"/>
            </a:schemeClr>
          </a:solidFill>
        </p:spPr>
        <p:txBody>
          <a:bodyPr wrap="square" rtlCol="0">
            <a:spAutoFit/>
          </a:bodyPr>
          <a:lstStyle/>
          <a:p>
            <a:r>
              <a:rPr lang="en-IN" b="1" dirty="0" smtClean="0"/>
              <a:t>The Team</a:t>
            </a:r>
            <a:endParaRPr lang="en-IN" b="1" dirty="0"/>
          </a:p>
        </p:txBody>
      </p:sp>
      <p:sp>
        <p:nvSpPr>
          <p:cNvPr id="49" name="TextBox 48"/>
          <p:cNvSpPr txBox="1"/>
          <p:nvPr/>
        </p:nvSpPr>
        <p:spPr>
          <a:xfrm>
            <a:off x="8605412" y="336313"/>
            <a:ext cx="3586588" cy="2893100"/>
          </a:xfrm>
          <a:prstGeom prst="rect">
            <a:avLst/>
          </a:prstGeom>
          <a:noFill/>
        </p:spPr>
        <p:txBody>
          <a:bodyPr wrap="square" rtlCol="0">
            <a:spAutoFit/>
          </a:bodyPr>
          <a:lstStyle/>
          <a:p>
            <a:r>
              <a:rPr lang="en-US" sz="1400" b="1" dirty="0" err="1"/>
              <a:t>Karim</a:t>
            </a:r>
            <a:r>
              <a:rPr lang="en-US" sz="1400" b="1" dirty="0"/>
              <a:t> </a:t>
            </a:r>
            <a:r>
              <a:rPr lang="en-US" sz="1400" b="1" dirty="0" err="1"/>
              <a:t>Panjwani</a:t>
            </a:r>
            <a:r>
              <a:rPr lang="en-US" sz="1400" dirty="0"/>
              <a:t>, </a:t>
            </a:r>
          </a:p>
          <a:p>
            <a:r>
              <a:rPr lang="en-US" sz="1400" dirty="0"/>
              <a:t>Urban Designer, head of the department institute of regional planning.</a:t>
            </a:r>
          </a:p>
          <a:p>
            <a:pPr algn="just"/>
            <a:r>
              <a:rPr lang="en-US" sz="1400" dirty="0"/>
              <a:t/>
            </a:r>
            <a:br>
              <a:rPr lang="en-US" sz="1400" dirty="0"/>
            </a:br>
            <a:r>
              <a:rPr lang="en-US" sz="1400" dirty="0" smtClean="0"/>
              <a:t>Urban Designer by Profession, with experience of over 6 Years in varied projects spanning from Regional Planning, Development Plans, Urban Renewal and Architecture. He is the head of the Urban planning department with interest in Research Program with Centre for Environmental Planning and Technology, Architect </a:t>
            </a:r>
            <a:r>
              <a:rPr lang="en-US" sz="1400" dirty="0" err="1" smtClean="0"/>
              <a:t>Hafeez</a:t>
            </a:r>
            <a:r>
              <a:rPr lang="en-US" sz="1400" dirty="0" smtClean="0"/>
              <a:t> Contractor and </a:t>
            </a:r>
            <a:r>
              <a:rPr lang="en-US" sz="1400" dirty="0" err="1" smtClean="0"/>
              <a:t>Prekins</a:t>
            </a:r>
            <a:r>
              <a:rPr lang="en-US" sz="1400" dirty="0" smtClean="0"/>
              <a:t> East man International.</a:t>
            </a:r>
            <a:endParaRPr lang="en-IN" sz="1400"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10332720" y="6273623"/>
            <a:ext cx="1859280" cy="1815882"/>
          </a:xfrm>
          <a:prstGeom prst="rect">
            <a:avLst/>
          </a:prstGeom>
        </p:spPr>
        <p:txBody>
          <a:bodyPr wrap="square">
            <a:spAutoFit/>
          </a:bodyPr>
          <a:lstStyle/>
          <a:p>
            <a:pPr algn="r"/>
            <a:r>
              <a:rPr lang="en-IN" sz="1400" b="1" dirty="0" smtClean="0"/>
              <a:t>The Institution</a:t>
            </a:r>
          </a:p>
          <a:p>
            <a:pPr algn="r"/>
            <a:endParaRPr lang="en-IN" sz="1400" b="1" dirty="0" smtClean="0"/>
          </a:p>
          <a:p>
            <a:pPr algn="r"/>
            <a:r>
              <a:rPr lang="en-IN" sz="1400" b="1" dirty="0" smtClean="0"/>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solidFill>
                  <a:srgbClr val="FF0000"/>
                </a:solidFill>
              </a:rPr>
              <a:t>The Team</a:t>
            </a:r>
          </a:p>
          <a:p>
            <a:pPr algn="r"/>
            <a:endParaRPr lang="en-IN" sz="1400" dirty="0" smtClean="0">
              <a:solidFill>
                <a:srgbClr val="FF0000"/>
              </a:solidFill>
            </a:endParaRPr>
          </a:p>
        </p:txBody>
      </p:sp>
      <p:pic>
        <p:nvPicPr>
          <p:cNvPr id="1026" name="Picture 2" descr="C:\Users\Sony\Desktop\WEB\UDC\TRUPTI AMRITWAR.jpg"/>
          <p:cNvPicPr>
            <a:picLocks noChangeAspect="1" noChangeArrowheads="1"/>
          </p:cNvPicPr>
          <p:nvPr/>
        </p:nvPicPr>
        <p:blipFill>
          <a:blip r:embed="rId2">
            <a:grayscl/>
          </a:blip>
          <a:srcRect l="43944" t="8247" r="19367" b="36762"/>
          <a:stretch>
            <a:fillRect/>
          </a:stretch>
        </p:blipFill>
        <p:spPr bwMode="auto">
          <a:xfrm>
            <a:off x="3008540" y="1702308"/>
            <a:ext cx="1371600" cy="1371600"/>
          </a:xfrm>
          <a:prstGeom prst="rect">
            <a:avLst/>
          </a:prstGeom>
          <a:noFill/>
        </p:spPr>
      </p:pic>
      <p:pic>
        <p:nvPicPr>
          <p:cNvPr id="23" name="Picture 2" descr="Shivani Singh's profile photo"/>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15475" y="338513"/>
            <a:ext cx="13716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5758471" y="1708708"/>
            <a:ext cx="1371600" cy="1371600"/>
          </a:xfrm>
          <a:prstGeom prst="rect">
            <a:avLst/>
          </a:prstGeom>
        </p:spPr>
      </p:pic>
      <p:pic>
        <p:nvPicPr>
          <p:cNvPr id="35" name="Picture 4" descr="https://lh6.googleusercontent.com/-ea-81lyirG0/AAAAAAAAAAI/AAAAAAAAAGE/w_DXrNdI3yA/photo.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 r="195"/>
          <a:stretch/>
        </p:blipFill>
        <p:spPr bwMode="auto">
          <a:xfrm>
            <a:off x="7121774" y="33697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rotWithShape="1">
          <a:blip r:embed="rId6" cstate="print">
            <a:grayscl/>
            <a:extLst>
              <a:ext uri="{28A0092B-C50C-407E-A947-70E740481C1C}">
                <a14:useLocalDpi xmlns:a14="http://schemas.microsoft.com/office/drawing/2010/main" val="0"/>
              </a:ext>
            </a:extLst>
          </a:blip>
          <a:srcRect l="1051" t="15098" r="-1051" b="13086"/>
          <a:stretch/>
        </p:blipFill>
        <p:spPr>
          <a:xfrm>
            <a:off x="7143043" y="3078962"/>
            <a:ext cx="1371600" cy="1371600"/>
          </a:xfrm>
          <a:prstGeom prst="rect">
            <a:avLst/>
          </a:prstGeom>
        </p:spPr>
      </p:pic>
      <p:pic>
        <p:nvPicPr>
          <p:cNvPr id="38" name="Picture 37"/>
          <p:cNvPicPr>
            <a:picLocks noChangeAspect="1"/>
          </p:cNvPicPr>
          <p:nvPr/>
        </p:nvPicPr>
        <p:blipFill rotWithShape="1">
          <a:blip r:embed="rId7" cstate="print">
            <a:grayscl/>
            <a:extLst>
              <a:ext uri="{28A0092B-C50C-407E-A947-70E740481C1C}">
                <a14:useLocalDpi xmlns:a14="http://schemas.microsoft.com/office/drawing/2010/main" val="0"/>
              </a:ext>
            </a:extLst>
          </a:blip>
          <a:srcRect l="6646" t="35044" r="48163" b="31290"/>
          <a:stretch/>
        </p:blipFill>
        <p:spPr>
          <a:xfrm>
            <a:off x="3012465" y="3082557"/>
            <a:ext cx="1371600" cy="1371600"/>
          </a:xfrm>
          <a:prstGeom prst="rect">
            <a:avLst/>
          </a:prstGeom>
        </p:spPr>
      </p:pic>
      <p:pic>
        <p:nvPicPr>
          <p:cNvPr id="42" name="Picture 10" descr="Dhawal Ashar's profile photo"/>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5753479" y="3085062"/>
            <a:ext cx="137159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http://40.media.tumblr.com/tumblr_mbv5b5dJLW1rpkenpo1_250.jpg"/>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l="-1067" t="2703" r="1067" b="21983"/>
          <a:stretch/>
        </p:blipFill>
        <p:spPr bwMode="auto">
          <a:xfrm>
            <a:off x="4371677" y="3429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DSC_0835.JPG"/>
          <p:cNvPicPr>
            <a:picLocks noChangeAspect="1"/>
          </p:cNvPicPr>
          <p:nvPr/>
        </p:nvPicPr>
        <p:blipFill>
          <a:blip r:embed="rId10" cstate="print">
            <a:grayscl/>
          </a:blip>
          <a:srcRect l="38872" t="5964" r="28395" b="44602"/>
          <a:stretch>
            <a:fillRect/>
          </a:stretch>
        </p:blipFill>
        <p:spPr>
          <a:xfrm>
            <a:off x="4369985" y="3087920"/>
            <a:ext cx="1371187" cy="1371600"/>
          </a:xfrm>
          <a:prstGeom prst="rect">
            <a:avLst/>
          </a:prstGeom>
          <a:noFill/>
        </p:spPr>
      </p:pic>
      <p:pic>
        <p:nvPicPr>
          <p:cNvPr id="47" name="Picture 46"/>
          <p:cNvPicPr>
            <a:picLocks noChangeAspect="1"/>
          </p:cNvPicPr>
          <p:nvPr/>
        </p:nvPicPr>
        <p:blipFill rotWithShape="1">
          <a:blip r:embed="rId11" cstate="print">
            <a:grayscl/>
            <a:extLst>
              <a:ext uri="{28A0092B-C50C-407E-A947-70E740481C1C}">
                <a14:useLocalDpi xmlns:a14="http://schemas.microsoft.com/office/drawing/2010/main" val="0"/>
              </a:ext>
            </a:extLst>
          </a:blip>
          <a:srcRect l="27672" t="14768" r="59963" b="66565"/>
          <a:stretch/>
        </p:blipFill>
        <p:spPr>
          <a:xfrm>
            <a:off x="5749780" y="335469"/>
            <a:ext cx="1371600" cy="1371600"/>
          </a:xfrm>
          <a:prstGeom prst="rect">
            <a:avLst/>
          </a:prstGeom>
        </p:spPr>
      </p:pic>
      <p:pic>
        <p:nvPicPr>
          <p:cNvPr id="1027" name="Picture 3" descr="C:\Users\Sony\Desktop\WEB\UDC\ROSHNI UDYAVAR.jpg"/>
          <p:cNvPicPr>
            <a:picLocks noChangeAspect="1" noChangeArrowheads="1"/>
          </p:cNvPicPr>
          <p:nvPr/>
        </p:nvPicPr>
        <p:blipFill>
          <a:blip r:embed="rId12">
            <a:grayscl/>
          </a:blip>
          <a:srcRect t="2189" b="29579"/>
          <a:stretch>
            <a:fillRect/>
          </a:stretch>
        </p:blipFill>
        <p:spPr bwMode="auto">
          <a:xfrm>
            <a:off x="7126033" y="1711604"/>
            <a:ext cx="1369570" cy="1371600"/>
          </a:xfrm>
          <a:prstGeom prst="rect">
            <a:avLst/>
          </a:prstGeom>
          <a:noFill/>
        </p:spPr>
      </p:pic>
      <p:pic>
        <p:nvPicPr>
          <p:cNvPr id="1029" name="Picture 5" descr="C:\Users\Sony\Desktop\WEB\UDC\RADHIKA MATHUR.jpg"/>
          <p:cNvPicPr>
            <a:picLocks noChangeAspect="1" noChangeArrowheads="1"/>
          </p:cNvPicPr>
          <p:nvPr/>
        </p:nvPicPr>
        <p:blipFill>
          <a:blip r:embed="rId13">
            <a:grayscl/>
          </a:blip>
          <a:srcRect/>
          <a:stretch>
            <a:fillRect/>
          </a:stretch>
        </p:blipFill>
        <p:spPr bwMode="auto">
          <a:xfrm>
            <a:off x="4382624" y="1705165"/>
            <a:ext cx="1371600" cy="1371600"/>
          </a:xfrm>
          <a:prstGeom prst="rect">
            <a:avLst/>
          </a:prstGeom>
          <a:noFill/>
        </p:spPr>
      </p:pic>
      <p:pic>
        <p:nvPicPr>
          <p:cNvPr id="63" name="Picture 62"/>
          <p:cNvPicPr>
            <a:picLocks noChangeAspect="1"/>
          </p:cNvPicPr>
          <p:nvPr/>
        </p:nvPicPr>
        <p:blipFill rotWithShape="1">
          <a:blip r:embed="rId14" cstate="print">
            <a:grayscl/>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rcRect t="8542" b="16459"/>
          <a:stretch/>
        </p:blipFill>
        <p:spPr>
          <a:xfrm>
            <a:off x="4378448" y="4453632"/>
            <a:ext cx="1371600" cy="1371600"/>
          </a:xfrm>
          <a:prstGeom prst="rect">
            <a:avLst/>
          </a:prstGeom>
        </p:spPr>
      </p:pic>
      <p:pic>
        <p:nvPicPr>
          <p:cNvPr id="64" name="Picture 63"/>
          <p:cNvPicPr>
            <a:picLocks noChangeAspect="1"/>
          </p:cNvPicPr>
          <p:nvPr/>
        </p:nvPicPr>
        <p:blipFill rotWithShape="1">
          <a:blip r:embed="rId16" cstate="print">
            <a:grayscl/>
            <a:extLst>
              <a:ext uri="{28A0092B-C50C-407E-A947-70E740481C1C}">
                <a14:useLocalDpi xmlns:a14="http://schemas.microsoft.com/office/drawing/2010/main" val="0"/>
              </a:ext>
            </a:extLst>
          </a:blip>
          <a:srcRect t="16883" b="16883"/>
          <a:stretch/>
        </p:blipFill>
        <p:spPr>
          <a:xfrm>
            <a:off x="3007646" y="4447766"/>
            <a:ext cx="1371600" cy="1371600"/>
          </a:xfrm>
          <a:prstGeom prst="rect">
            <a:avLst/>
          </a:prstGeom>
        </p:spPr>
      </p:pic>
      <p:pic>
        <p:nvPicPr>
          <p:cNvPr id="56" name="Picture 55" descr="fb-art.jpg"/>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57" name="Picture 56" descr="linked in.png"/>
          <p:cNvPicPr>
            <a:picLocks noChangeAspect="1"/>
          </p:cNvPicPr>
          <p:nvPr/>
        </p:nvPicPr>
        <p:blipFill rotWithShape="1">
          <a:blip r:embed="rId19">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58" name="Picture 57" descr="Logo Google_Plus.png"/>
          <p:cNvPicPr>
            <a:picLocks noChangeAspect="1"/>
          </p:cNvPicPr>
          <p:nvPr/>
        </p:nvPicPr>
        <p:blipFill rotWithShape="1">
          <a:blip r:embed="rId20">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59" name="TextBox 58"/>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64405540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7708964" y="351961"/>
            <a:ext cx="4483036" cy="371326"/>
          </a:xfrm>
          <a:prstGeom prst="rect">
            <a:avLst/>
          </a:prstGeom>
          <a:solidFill>
            <a:schemeClr val="bg2">
              <a:lumMod val="90000"/>
            </a:schemeClr>
          </a:solidFill>
        </p:spPr>
        <p:txBody>
          <a:bodyPr wrap="square" rtlCol="0">
            <a:spAutoFit/>
          </a:bodyPr>
          <a:lstStyle/>
          <a:p>
            <a:endParaRPr lang="en-IN" b="1" dirty="0"/>
          </a:p>
        </p:txBody>
      </p:sp>
      <p:sp>
        <p:nvSpPr>
          <p:cNvPr id="22" name="TextBox 21"/>
          <p:cNvSpPr txBox="1"/>
          <p:nvPr/>
        </p:nvSpPr>
        <p:spPr>
          <a:xfrm>
            <a:off x="2976664" y="352843"/>
            <a:ext cx="4479066" cy="364410"/>
          </a:xfrm>
          <a:prstGeom prst="rect">
            <a:avLst/>
          </a:prstGeom>
          <a:solidFill>
            <a:schemeClr val="bg2">
              <a:lumMod val="90000"/>
            </a:schemeClr>
          </a:solidFill>
        </p:spPr>
        <p:txBody>
          <a:bodyPr wrap="square" rtlCol="0">
            <a:spAutoFit/>
          </a:bodyPr>
          <a:lstStyle/>
          <a:p>
            <a:endParaRPr lang="en-IN" b="1" dirty="0"/>
          </a:p>
        </p:txBody>
      </p:sp>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2" name="TextBox 1"/>
          <p:cNvSpPr txBox="1"/>
          <p:nvPr/>
        </p:nvSpPr>
        <p:spPr>
          <a:xfrm>
            <a:off x="2881158" y="352843"/>
            <a:ext cx="4609852" cy="3385542"/>
          </a:xfrm>
          <a:prstGeom prst="rect">
            <a:avLst/>
          </a:prstGeom>
          <a:noFill/>
        </p:spPr>
        <p:txBody>
          <a:bodyPr wrap="square" rtlCol="0">
            <a:spAutoFit/>
          </a:bodyPr>
          <a:lstStyle/>
          <a:p>
            <a:pPr algn="just"/>
            <a:r>
              <a:rPr lang="en-US" b="1" dirty="0" smtClean="0"/>
              <a:t>History</a:t>
            </a:r>
          </a:p>
          <a:p>
            <a:pPr algn="just"/>
            <a:endParaRPr lang="en-US" sz="1400" dirty="0"/>
          </a:p>
          <a:p>
            <a:pPr algn="just"/>
            <a:r>
              <a:rPr lang="en-IN" sz="1400" dirty="0"/>
              <a:t>Mumbai, one of the largest urban agglomeration is constantly facing pressures of urbanisation. </a:t>
            </a:r>
            <a:r>
              <a:rPr lang="en-IN" sz="1400" dirty="0" err="1"/>
              <a:t>Rachana</a:t>
            </a:r>
            <a:r>
              <a:rPr lang="en-IN" sz="1400" dirty="0"/>
              <a:t> </a:t>
            </a:r>
            <a:r>
              <a:rPr lang="en-IN" sz="1400" dirty="0" err="1"/>
              <a:t>Sansad</a:t>
            </a:r>
            <a:r>
              <a:rPr lang="en-IN" sz="1400" dirty="0"/>
              <a:t> one of the pioneers in education in the field of Architecture and Design started a think tank along with Mumbai Study Group, which worked out the content to start the first school of Urban Planning in 2006, in Mumbai. The Centre for Urban Studies offered a </a:t>
            </a:r>
            <a:r>
              <a:rPr lang="en-IN" sz="1400" dirty="0" err="1"/>
              <a:t>Rachana</a:t>
            </a:r>
            <a:r>
              <a:rPr lang="en-IN" sz="1400" dirty="0"/>
              <a:t> </a:t>
            </a:r>
            <a:r>
              <a:rPr lang="en-IN" sz="1400" dirty="0" err="1"/>
              <a:t>Sansad</a:t>
            </a:r>
            <a:r>
              <a:rPr lang="en-IN" sz="1400" dirty="0"/>
              <a:t> Diploma in Urban Studies. However the students were keen to get a Masters degree in Urban and Regional Planning. So in 2008 the Institute of Urban and Regional Planning (IURP), was incepted. IURP, offers a two year Master's Programme in Urban and Regional Planning, affiliated to the YCMOU, Nashik and recognised and approved by Council of Architecture. </a:t>
            </a:r>
          </a:p>
        </p:txBody>
      </p:sp>
      <p:sp>
        <p:nvSpPr>
          <p:cNvPr id="20" name="TextBox 19"/>
          <p:cNvSpPr txBox="1"/>
          <p:nvPr/>
        </p:nvSpPr>
        <p:spPr>
          <a:xfrm>
            <a:off x="7714626" y="352843"/>
            <a:ext cx="4477373" cy="2523768"/>
          </a:xfrm>
          <a:prstGeom prst="rect">
            <a:avLst/>
          </a:prstGeom>
          <a:noFill/>
        </p:spPr>
        <p:txBody>
          <a:bodyPr wrap="square" rtlCol="0">
            <a:spAutoFit/>
          </a:bodyPr>
          <a:lstStyle/>
          <a:p>
            <a:pPr algn="just"/>
            <a:r>
              <a:rPr lang="en-US" b="1" dirty="0" smtClean="0"/>
              <a:t>Our Philosophy</a:t>
            </a:r>
          </a:p>
          <a:p>
            <a:pPr algn="just"/>
            <a:endParaRPr lang="en-US" sz="1400" dirty="0" smtClean="0"/>
          </a:p>
          <a:p>
            <a:pPr algn="just"/>
            <a:r>
              <a:rPr lang="en-IN" sz="1400" dirty="0" smtClean="0"/>
              <a:t>----------------------------------------------------------------------------------------------------------------------------------------------------------------------------------------------------------------------------------------------------------------------------------------------------------------------------------------------------------------------------------------------------------------------------------------------------------------------------------------------------------------------------------------------------------------------------------------------------------------------------------------------------------------. </a:t>
            </a:r>
            <a:endParaRPr lang="en-IN" sz="1400" dirty="0"/>
          </a:p>
        </p:txBody>
      </p:sp>
      <p:sp>
        <p:nvSpPr>
          <p:cNvPr id="25" name="Rectangle 24"/>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pic>
        <p:nvPicPr>
          <p:cNvPr id="27" name="Picture 26"/>
          <p:cNvPicPr>
            <a:picLocks noChangeAspect="1"/>
          </p:cNvPicPr>
          <p:nvPr/>
        </p:nvPicPr>
        <p:blipFill rotWithShape="1">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31784" b="25384"/>
          <a:stretch/>
        </p:blipFill>
        <p:spPr>
          <a:xfrm>
            <a:off x="2972023" y="3943205"/>
            <a:ext cx="9219977" cy="2961827"/>
          </a:xfrm>
          <a:prstGeom prst="rect">
            <a:avLst/>
          </a:prstGeom>
          <a:noFill/>
          <a:ln>
            <a:noFill/>
          </a:ln>
        </p:spPr>
      </p:pic>
      <p:sp>
        <p:nvSpPr>
          <p:cNvPr id="28" name="Rectangle 27"/>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30" name="Rectangle 29"/>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cxnSp>
        <p:nvCxnSpPr>
          <p:cNvPr id="24" name="Straight Connector 23"/>
          <p:cNvCxnSpPr/>
          <p:nvPr/>
        </p:nvCxnSpPr>
        <p:spPr>
          <a:xfrm>
            <a:off x="2986995" y="0"/>
            <a:ext cx="0" cy="6858000"/>
          </a:xfrm>
          <a:prstGeom prst="line">
            <a:avLst/>
          </a:prstGeom>
        </p:spPr>
        <p:style>
          <a:lnRef idx="2">
            <a:schemeClr val="accent1"/>
          </a:lnRef>
          <a:fillRef idx="0">
            <a:schemeClr val="accent1"/>
          </a:fillRef>
          <a:effectRef idx="1">
            <a:schemeClr val="accent1"/>
          </a:effectRef>
          <a:fontRef idx="minor">
            <a:schemeClr val="tx1"/>
          </a:fontRef>
        </p:style>
      </p:cxnSp>
      <p:pic>
        <p:nvPicPr>
          <p:cNvPr id="32" name="Picture 31" descr="fb-art.jp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33" name="Picture 32" descr="linked in.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34" name="Picture 33" descr="Logo Google_Plus.png"/>
          <p:cNvPicPr>
            <a:picLocks noChangeAspect="1"/>
          </p:cNvPicPr>
          <p:nvPr/>
        </p:nvPicPr>
        <p:blipFill rotWithShape="1">
          <a:blip r:embed="rId7">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35" name="TextBox 34"/>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21133415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4795836"/>
            <a:ext cx="9215336" cy="369332"/>
          </a:xfrm>
          <a:prstGeom prst="rect">
            <a:avLst/>
          </a:prstGeom>
          <a:solidFill>
            <a:schemeClr val="bg2">
              <a:lumMod val="90000"/>
            </a:schemeClr>
          </a:solidFill>
        </p:spPr>
        <p:txBody>
          <a:bodyPr wrap="square" rtlCol="0">
            <a:spAutoFit/>
          </a:bodyPr>
          <a:lstStyle/>
          <a:p>
            <a:r>
              <a:rPr lang="en-US" b="1" dirty="0" smtClean="0"/>
              <a:t>Urban Design Cell</a:t>
            </a:r>
            <a:endParaRPr lang="en-IN" b="1"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0" y="0"/>
            <a:ext cx="2615184" cy="6858000"/>
          </a:xfrm>
          <a:prstGeom prst="rect">
            <a:avLst/>
          </a:prstGeom>
          <a:noFill/>
          <a:ln w="0">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7273829" y="1579435"/>
            <a:ext cx="4802714" cy="3108544"/>
          </a:xfrm>
          <a:prstGeom prst="rect">
            <a:avLst/>
          </a:prstGeom>
          <a:noFill/>
        </p:spPr>
        <p:txBody>
          <a:bodyPr wrap="square" rtlCol="0">
            <a:spAutoFit/>
          </a:bodyPr>
          <a:lstStyle/>
          <a:p>
            <a:pPr algn="just"/>
            <a:r>
              <a:rPr lang="en-IN" sz="1400" dirty="0"/>
              <a:t>Urban Design Cell (UDC) is the formalization &amp; amplification of the non educational and developmental role of Rachana Sansad . A cell on these foundations also brings back the learnings from its projects and consultancies into enriching education.</a:t>
            </a:r>
          </a:p>
          <a:p>
            <a:pPr algn="just"/>
            <a:r>
              <a:rPr lang="en-IN" sz="1400" dirty="0"/>
              <a:t/>
            </a:r>
            <a:br>
              <a:rPr lang="en-IN" sz="1400" dirty="0"/>
            </a:br>
            <a:r>
              <a:rPr lang="en-IN" sz="1400" dirty="0"/>
              <a:t>The role of the cell is: </a:t>
            </a:r>
          </a:p>
          <a:p>
            <a:pPr algn="just"/>
            <a:r>
              <a:rPr lang="en-IN" sz="1400" dirty="0"/>
              <a:t>To provide a formal platform for dialogue between all the stakeholders in the urban development set up.</a:t>
            </a:r>
          </a:p>
          <a:p>
            <a:pPr algn="just"/>
            <a:r>
              <a:rPr lang="en-IN" sz="1400" dirty="0"/>
              <a:t>To provide a formal institutional support to carry out urban design/planning research projects and consultancy assignments</a:t>
            </a:r>
          </a:p>
          <a:p>
            <a:pPr algn="just"/>
            <a:r>
              <a:rPr lang="en-IN" sz="1400" dirty="0"/>
              <a:t>To undertake innovative projects and programs which are in line with the larger goal of building a humane and quitablecity</a:t>
            </a:r>
          </a:p>
          <a:p>
            <a:pPr algn="just"/>
            <a:endParaRPr lang="en-IN" sz="1400" dirty="0"/>
          </a:p>
        </p:txBody>
      </p:sp>
      <p:pic>
        <p:nvPicPr>
          <p:cNvPr id="2048" name="Picture 2047" descr="Screen Shot 2015-12-12 at 7.52.30 AM.png"/>
          <p:cNvPicPr>
            <a:picLocks noChangeAspect="1"/>
          </p:cNvPicPr>
          <p:nvPr/>
        </p:nvPicPr>
        <p:blipFill rotWithShape="1">
          <a:blip r:embed="rId2">
            <a:grayscl/>
            <a:extLst>
              <a:ext uri="{28A0092B-C50C-407E-A947-70E740481C1C}">
                <a14:useLocalDpi xmlns:a14="http://schemas.microsoft.com/office/drawing/2010/main" val="0"/>
              </a:ext>
            </a:extLst>
          </a:blip>
          <a:srcRect l="68496" t="35826" r="18248" b="43030"/>
          <a:stretch/>
        </p:blipFill>
        <p:spPr>
          <a:xfrm>
            <a:off x="2990274" y="362527"/>
            <a:ext cx="1371600" cy="1371600"/>
          </a:xfrm>
          <a:prstGeom prst="rect">
            <a:avLst/>
          </a:prstGeom>
        </p:spPr>
      </p:pic>
      <p:pic>
        <p:nvPicPr>
          <p:cNvPr id="50" name="Picture 49" descr="Screen Shot 2015-12-12 at 7.56.52 AM.png"/>
          <p:cNvPicPr>
            <a:picLocks noChangeAspect="1"/>
          </p:cNvPicPr>
          <p:nvPr/>
        </p:nvPicPr>
        <p:blipFill rotWithShape="1">
          <a:blip r:embed="rId3">
            <a:grayscl/>
            <a:extLst>
              <a:ext uri="{28A0092B-C50C-407E-A947-70E740481C1C}">
                <a14:useLocalDpi xmlns:a14="http://schemas.microsoft.com/office/drawing/2010/main" val="0"/>
              </a:ext>
            </a:extLst>
          </a:blip>
          <a:srcRect l="79294" t="38721" r="5757" b="37374"/>
          <a:stretch/>
        </p:blipFill>
        <p:spPr>
          <a:xfrm>
            <a:off x="5732869" y="1734581"/>
            <a:ext cx="1372385" cy="1371600"/>
          </a:xfrm>
          <a:prstGeom prst="rect">
            <a:avLst/>
          </a:prstGeom>
        </p:spPr>
      </p:pic>
      <p:pic>
        <p:nvPicPr>
          <p:cNvPr id="51" name="Picture 50" descr="Screen Shot 2015-12-12 at 7.56.52 AM.png"/>
          <p:cNvPicPr>
            <a:picLocks noChangeAspect="1"/>
          </p:cNvPicPr>
          <p:nvPr/>
        </p:nvPicPr>
        <p:blipFill rotWithShape="1">
          <a:blip r:embed="rId3">
            <a:grayscl/>
            <a:extLst>
              <a:ext uri="{28A0092B-C50C-407E-A947-70E740481C1C}">
                <a14:useLocalDpi xmlns:a14="http://schemas.microsoft.com/office/drawing/2010/main" val="0"/>
              </a:ext>
            </a:extLst>
          </a:blip>
          <a:srcRect l="53682" t="38889" r="31579" b="37542"/>
          <a:stretch/>
        </p:blipFill>
        <p:spPr>
          <a:xfrm>
            <a:off x="2974739" y="3083726"/>
            <a:ext cx="1372386" cy="1371600"/>
          </a:xfrm>
          <a:prstGeom prst="rect">
            <a:avLst/>
          </a:prstGeom>
        </p:spPr>
      </p:pic>
      <p:pic>
        <p:nvPicPr>
          <p:cNvPr id="54" name="Picture 53" descr="Screen Shot 2015-12-12 at 7.56.52 AM.png"/>
          <p:cNvPicPr>
            <a:picLocks noChangeAspect="1"/>
          </p:cNvPicPr>
          <p:nvPr/>
        </p:nvPicPr>
        <p:blipFill rotWithShape="1">
          <a:blip r:embed="rId3">
            <a:grayscl/>
            <a:extLst>
              <a:ext uri="{28A0092B-C50C-407E-A947-70E740481C1C}">
                <a14:useLocalDpi xmlns:a14="http://schemas.microsoft.com/office/drawing/2010/main" val="0"/>
              </a:ext>
            </a:extLst>
          </a:blip>
          <a:srcRect l="31404" t="38889" r="53809" b="37374"/>
          <a:stretch/>
        </p:blipFill>
        <p:spPr>
          <a:xfrm>
            <a:off x="4352635" y="357909"/>
            <a:ext cx="1367095" cy="1371600"/>
          </a:xfrm>
          <a:prstGeom prst="rect">
            <a:avLst/>
          </a:prstGeom>
        </p:spPr>
      </p:pic>
      <p:pic>
        <p:nvPicPr>
          <p:cNvPr id="2051" name="Picture 2050"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75694" t="38384" r="9356" b="37710"/>
          <a:stretch/>
        </p:blipFill>
        <p:spPr>
          <a:xfrm>
            <a:off x="5732152" y="353118"/>
            <a:ext cx="1372383" cy="1371600"/>
          </a:xfrm>
          <a:prstGeom prst="rect">
            <a:avLst/>
          </a:prstGeom>
        </p:spPr>
      </p:pic>
      <p:pic>
        <p:nvPicPr>
          <p:cNvPr id="55" name="Picture 54"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53683" t="38518" r="31262" b="37408"/>
          <a:stretch/>
        </p:blipFill>
        <p:spPr>
          <a:xfrm>
            <a:off x="4348000" y="3084001"/>
            <a:ext cx="1372385" cy="1371600"/>
          </a:xfrm>
          <a:prstGeom prst="rect">
            <a:avLst/>
          </a:prstGeom>
        </p:spPr>
      </p:pic>
      <p:pic>
        <p:nvPicPr>
          <p:cNvPr id="56" name="Picture 55"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27337" t="38653" r="57714" b="37441"/>
          <a:stretch/>
        </p:blipFill>
        <p:spPr>
          <a:xfrm>
            <a:off x="4360066" y="1730747"/>
            <a:ext cx="1372384" cy="1371600"/>
          </a:xfrm>
          <a:prstGeom prst="rect">
            <a:avLst/>
          </a:prstGeom>
        </p:spPr>
      </p:pic>
      <p:pic>
        <p:nvPicPr>
          <p:cNvPr id="57" name="Picture 56"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3359" t="38789" r="81797" b="37473"/>
          <a:stretch/>
        </p:blipFill>
        <p:spPr>
          <a:xfrm>
            <a:off x="2983677" y="1724858"/>
            <a:ext cx="1372384" cy="1371600"/>
          </a:xfrm>
          <a:prstGeom prst="rect">
            <a:avLst/>
          </a:prstGeom>
        </p:spPr>
      </p:pic>
      <p:pic>
        <p:nvPicPr>
          <p:cNvPr id="58" name="Picture 57" descr="fb-art.jpg"/>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59" name="Picture 58" descr="linked in.png"/>
          <p:cNvPicPr>
            <a:picLocks noChangeAspect="1"/>
          </p:cNvPicPr>
          <p:nvPr/>
        </p:nvPicPr>
        <p:blipFill rotWithShape="1">
          <a:blip r:embed="rId7">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60" name="Picture 59" descr="Logo Google_Plus.png"/>
          <p:cNvPicPr>
            <a:picLocks noChangeAspect="1"/>
          </p:cNvPicPr>
          <p:nvPr/>
        </p:nvPicPr>
        <p:blipFill rotWithShape="1">
          <a:blip r:embed="rId8">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61" name="TextBox 60"/>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
        <p:nvSpPr>
          <p:cNvPr id="63" name="Rectangle 62"/>
          <p:cNvSpPr/>
          <p:nvPr/>
        </p:nvSpPr>
        <p:spPr>
          <a:xfrm>
            <a:off x="10332720" y="5370433"/>
            <a:ext cx="1859280" cy="1815882"/>
          </a:xfrm>
          <a:prstGeom prst="rect">
            <a:avLst/>
          </a:prstGeom>
        </p:spPr>
        <p:txBody>
          <a:bodyPr wrap="square">
            <a:spAutoFit/>
          </a:bodyPr>
          <a:lstStyle/>
          <a:p>
            <a:pPr algn="r"/>
            <a:r>
              <a:rPr lang="en-IN" sz="1400" b="1" dirty="0" smtClean="0"/>
              <a:t>The Institution</a:t>
            </a:r>
          </a:p>
          <a:p>
            <a:pPr algn="r"/>
            <a:endParaRPr lang="en-IN" sz="1400" b="1" dirty="0" smtClean="0">
              <a:solidFill>
                <a:srgbClr val="FF3300"/>
              </a:solidFill>
            </a:endParaRPr>
          </a:p>
          <a:p>
            <a:pPr algn="r"/>
            <a:r>
              <a:rPr lang="en-IN" sz="1400" b="1" dirty="0" smtClean="0">
                <a:solidFill>
                  <a:srgbClr val="FF3300"/>
                </a:solidFill>
              </a:rPr>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t>The Team</a:t>
            </a:r>
          </a:p>
          <a:p>
            <a:pPr algn="r"/>
            <a:endParaRPr lang="en-IN" sz="1400" dirty="0" smtClean="0"/>
          </a:p>
        </p:txBody>
      </p:sp>
    </p:spTree>
    <p:extLst>
      <p:ext uri="{BB962C8B-B14F-4D97-AF65-F5344CB8AC3E}">
        <p14:creationId xmlns:p14="http://schemas.microsoft.com/office/powerpoint/2010/main" val="2089189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4795836"/>
            <a:ext cx="9215336" cy="369332"/>
          </a:xfrm>
          <a:prstGeom prst="rect">
            <a:avLst/>
          </a:prstGeom>
          <a:solidFill>
            <a:schemeClr val="bg2">
              <a:lumMod val="90000"/>
            </a:schemeClr>
          </a:solidFill>
        </p:spPr>
        <p:txBody>
          <a:bodyPr wrap="square" rtlCol="0">
            <a:spAutoFit/>
          </a:bodyPr>
          <a:lstStyle/>
          <a:p>
            <a:r>
              <a:rPr lang="en-US" b="1" dirty="0" smtClean="0"/>
              <a:t>Urban Design Cell</a:t>
            </a:r>
            <a:endParaRPr lang="en-IN" b="1"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0" y="0"/>
            <a:ext cx="2615184" cy="6858000"/>
          </a:xfrm>
          <a:prstGeom prst="rect">
            <a:avLst/>
          </a:prstGeom>
          <a:noFill/>
          <a:ln w="0">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7273829" y="2477372"/>
            <a:ext cx="4802714" cy="2031325"/>
          </a:xfrm>
          <a:prstGeom prst="rect">
            <a:avLst/>
          </a:prstGeom>
          <a:noFill/>
        </p:spPr>
        <p:txBody>
          <a:bodyPr wrap="square" rtlCol="0">
            <a:spAutoFit/>
          </a:bodyPr>
          <a:lstStyle/>
          <a:p>
            <a:pPr algn="just"/>
            <a:r>
              <a:rPr lang="en-IN" sz="1400" b="1" dirty="0" smtClean="0"/>
              <a:t>LANDUSE PLANNING</a:t>
            </a:r>
            <a:endParaRPr lang="en-IN" sz="1400" dirty="0"/>
          </a:p>
          <a:p>
            <a:pPr algn="just"/>
            <a:r>
              <a:rPr lang="en-IN" sz="1400" dirty="0"/>
              <a:t/>
            </a:r>
            <a:br>
              <a:rPr lang="en-IN" sz="1400" dirty="0"/>
            </a:br>
            <a:r>
              <a:rPr lang="en-IN" sz="1400" dirty="0" smtClean="0"/>
              <a:t>The pattern of land use of a country at any particular time is determined by the physical, economic and institutional framework taken together. We believe that in current scenario strategic mixed use planning is the key. We think that the time has come to move ahead from traditional zoning patterns and to look at land use planning as tool to guide all the correlated aspects of urban development.</a:t>
            </a:r>
            <a:endParaRPr lang="en-IN" sz="1400" dirty="0" smtClean="0"/>
          </a:p>
        </p:txBody>
      </p:sp>
      <p:pic>
        <p:nvPicPr>
          <p:cNvPr id="2048" name="Picture 2047" descr="Screen Shot 2015-12-12 at 7.52.30 AM.png"/>
          <p:cNvPicPr>
            <a:picLocks noChangeAspect="1"/>
          </p:cNvPicPr>
          <p:nvPr/>
        </p:nvPicPr>
        <p:blipFill rotWithShape="1">
          <a:blip r:embed="rId2">
            <a:extLst>
              <a:ext uri="{28A0092B-C50C-407E-A947-70E740481C1C}">
                <a14:useLocalDpi xmlns:a14="http://schemas.microsoft.com/office/drawing/2010/main" val="0"/>
              </a:ext>
            </a:extLst>
          </a:blip>
          <a:srcRect l="68496" t="35826" r="18248" b="43030"/>
          <a:stretch/>
        </p:blipFill>
        <p:spPr>
          <a:xfrm>
            <a:off x="2990274" y="362527"/>
            <a:ext cx="1371600" cy="1371600"/>
          </a:xfrm>
          <a:prstGeom prst="rect">
            <a:avLst/>
          </a:prstGeom>
        </p:spPr>
      </p:pic>
      <p:pic>
        <p:nvPicPr>
          <p:cNvPr id="50" name="Picture 49" descr="Screen Shot 2015-12-12 at 7.56.52 AM.png"/>
          <p:cNvPicPr>
            <a:picLocks noChangeAspect="1"/>
          </p:cNvPicPr>
          <p:nvPr/>
        </p:nvPicPr>
        <p:blipFill rotWithShape="1">
          <a:blip r:embed="rId3">
            <a:grayscl/>
            <a:extLst>
              <a:ext uri="{28A0092B-C50C-407E-A947-70E740481C1C}">
                <a14:useLocalDpi xmlns:a14="http://schemas.microsoft.com/office/drawing/2010/main" val="0"/>
              </a:ext>
            </a:extLst>
          </a:blip>
          <a:srcRect l="79294" t="38721" r="5757" b="37374"/>
          <a:stretch/>
        </p:blipFill>
        <p:spPr>
          <a:xfrm>
            <a:off x="5732869" y="1734581"/>
            <a:ext cx="1372385" cy="1371600"/>
          </a:xfrm>
          <a:prstGeom prst="rect">
            <a:avLst/>
          </a:prstGeom>
        </p:spPr>
      </p:pic>
      <p:pic>
        <p:nvPicPr>
          <p:cNvPr id="51" name="Picture 50" descr="Screen Shot 2015-12-12 at 7.56.52 AM.png"/>
          <p:cNvPicPr>
            <a:picLocks noChangeAspect="1"/>
          </p:cNvPicPr>
          <p:nvPr/>
        </p:nvPicPr>
        <p:blipFill rotWithShape="1">
          <a:blip r:embed="rId3">
            <a:grayscl/>
            <a:extLst>
              <a:ext uri="{28A0092B-C50C-407E-A947-70E740481C1C}">
                <a14:useLocalDpi xmlns:a14="http://schemas.microsoft.com/office/drawing/2010/main" val="0"/>
              </a:ext>
            </a:extLst>
          </a:blip>
          <a:srcRect l="53682" t="38889" r="31579" b="37542"/>
          <a:stretch/>
        </p:blipFill>
        <p:spPr>
          <a:xfrm>
            <a:off x="2974739" y="3083726"/>
            <a:ext cx="1372386" cy="1371600"/>
          </a:xfrm>
          <a:prstGeom prst="rect">
            <a:avLst/>
          </a:prstGeom>
        </p:spPr>
      </p:pic>
      <p:pic>
        <p:nvPicPr>
          <p:cNvPr id="54" name="Picture 53" descr="Screen Shot 2015-12-12 at 7.56.52 AM.png"/>
          <p:cNvPicPr>
            <a:picLocks noChangeAspect="1"/>
          </p:cNvPicPr>
          <p:nvPr/>
        </p:nvPicPr>
        <p:blipFill rotWithShape="1">
          <a:blip r:embed="rId3">
            <a:grayscl/>
            <a:extLst>
              <a:ext uri="{28A0092B-C50C-407E-A947-70E740481C1C}">
                <a14:useLocalDpi xmlns:a14="http://schemas.microsoft.com/office/drawing/2010/main" val="0"/>
              </a:ext>
            </a:extLst>
          </a:blip>
          <a:srcRect l="31404" t="38889" r="53809" b="37374"/>
          <a:stretch/>
        </p:blipFill>
        <p:spPr>
          <a:xfrm>
            <a:off x="4352635" y="357909"/>
            <a:ext cx="1367095" cy="1371600"/>
          </a:xfrm>
          <a:prstGeom prst="rect">
            <a:avLst/>
          </a:prstGeom>
        </p:spPr>
      </p:pic>
      <p:pic>
        <p:nvPicPr>
          <p:cNvPr id="2051" name="Picture 2050"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75694" t="38384" r="9356" b="37710"/>
          <a:stretch/>
        </p:blipFill>
        <p:spPr>
          <a:xfrm>
            <a:off x="5732152" y="353118"/>
            <a:ext cx="1372383" cy="1371600"/>
          </a:xfrm>
          <a:prstGeom prst="rect">
            <a:avLst/>
          </a:prstGeom>
        </p:spPr>
      </p:pic>
      <p:pic>
        <p:nvPicPr>
          <p:cNvPr id="55" name="Picture 54"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53683" t="38518" r="31262" b="37408"/>
          <a:stretch/>
        </p:blipFill>
        <p:spPr>
          <a:xfrm>
            <a:off x="4348000" y="3084001"/>
            <a:ext cx="1372385" cy="1371600"/>
          </a:xfrm>
          <a:prstGeom prst="rect">
            <a:avLst/>
          </a:prstGeom>
        </p:spPr>
      </p:pic>
      <p:pic>
        <p:nvPicPr>
          <p:cNvPr id="56" name="Picture 55"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27337" t="38653" r="57714" b="37441"/>
          <a:stretch/>
        </p:blipFill>
        <p:spPr>
          <a:xfrm>
            <a:off x="4360066" y="1730747"/>
            <a:ext cx="1372384" cy="1371600"/>
          </a:xfrm>
          <a:prstGeom prst="rect">
            <a:avLst/>
          </a:prstGeom>
        </p:spPr>
      </p:pic>
      <p:pic>
        <p:nvPicPr>
          <p:cNvPr id="57" name="Picture 56"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3359" t="38789" r="81797" b="37473"/>
          <a:stretch/>
        </p:blipFill>
        <p:spPr>
          <a:xfrm>
            <a:off x="2983677" y="1724858"/>
            <a:ext cx="1372384" cy="1371600"/>
          </a:xfrm>
          <a:prstGeom prst="rect">
            <a:avLst/>
          </a:prstGeom>
        </p:spPr>
      </p:pic>
      <p:pic>
        <p:nvPicPr>
          <p:cNvPr id="58" name="Picture 57" descr="fb-art.jpg"/>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59" name="Picture 58" descr="linked in.png"/>
          <p:cNvPicPr>
            <a:picLocks noChangeAspect="1"/>
          </p:cNvPicPr>
          <p:nvPr/>
        </p:nvPicPr>
        <p:blipFill rotWithShape="1">
          <a:blip r:embed="rId7">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60" name="Picture 59" descr="Logo Google_Plus.png"/>
          <p:cNvPicPr>
            <a:picLocks noChangeAspect="1"/>
          </p:cNvPicPr>
          <p:nvPr/>
        </p:nvPicPr>
        <p:blipFill rotWithShape="1">
          <a:blip r:embed="rId8">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61" name="TextBox 60"/>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
        <p:nvSpPr>
          <p:cNvPr id="63" name="Rectangle 62"/>
          <p:cNvSpPr/>
          <p:nvPr/>
        </p:nvSpPr>
        <p:spPr>
          <a:xfrm>
            <a:off x="10332720" y="5370433"/>
            <a:ext cx="1859280" cy="1815882"/>
          </a:xfrm>
          <a:prstGeom prst="rect">
            <a:avLst/>
          </a:prstGeom>
        </p:spPr>
        <p:txBody>
          <a:bodyPr wrap="square">
            <a:spAutoFit/>
          </a:bodyPr>
          <a:lstStyle/>
          <a:p>
            <a:pPr algn="r"/>
            <a:r>
              <a:rPr lang="en-IN" sz="1400" b="1" dirty="0" smtClean="0"/>
              <a:t>The Institution</a:t>
            </a:r>
          </a:p>
          <a:p>
            <a:pPr algn="r"/>
            <a:endParaRPr lang="en-IN" sz="1400" b="1" dirty="0" smtClean="0">
              <a:solidFill>
                <a:srgbClr val="FF3300"/>
              </a:solidFill>
            </a:endParaRPr>
          </a:p>
          <a:p>
            <a:pPr algn="r"/>
            <a:r>
              <a:rPr lang="en-IN" sz="1400" b="1" dirty="0" smtClean="0">
                <a:solidFill>
                  <a:srgbClr val="FF3300"/>
                </a:solidFill>
              </a:rPr>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t>The Team</a:t>
            </a:r>
          </a:p>
          <a:p>
            <a:pPr algn="r"/>
            <a:endParaRPr lang="en-IN" sz="1400" dirty="0" smtClean="0"/>
          </a:p>
        </p:txBody>
      </p:sp>
    </p:spTree>
    <p:extLst>
      <p:ext uri="{BB962C8B-B14F-4D97-AF65-F5344CB8AC3E}">
        <p14:creationId xmlns:p14="http://schemas.microsoft.com/office/powerpoint/2010/main" val="405661744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4795836"/>
            <a:ext cx="9215336" cy="369332"/>
          </a:xfrm>
          <a:prstGeom prst="rect">
            <a:avLst/>
          </a:prstGeom>
          <a:solidFill>
            <a:schemeClr val="bg2">
              <a:lumMod val="90000"/>
            </a:schemeClr>
          </a:solidFill>
        </p:spPr>
        <p:txBody>
          <a:bodyPr wrap="square" rtlCol="0">
            <a:spAutoFit/>
          </a:bodyPr>
          <a:lstStyle/>
          <a:p>
            <a:r>
              <a:rPr lang="en-US" b="1" dirty="0" smtClean="0"/>
              <a:t>Urban Design Cell</a:t>
            </a:r>
            <a:endParaRPr lang="en-IN" b="1"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0" name="Rectangle 1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0" y="0"/>
            <a:ext cx="2615184" cy="6858000"/>
          </a:xfrm>
          <a:prstGeom prst="rect">
            <a:avLst/>
          </a:prstGeom>
          <a:noFill/>
          <a:ln w="0">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7273829" y="2990480"/>
            <a:ext cx="4802714" cy="1600438"/>
          </a:xfrm>
          <a:prstGeom prst="rect">
            <a:avLst/>
          </a:prstGeom>
          <a:noFill/>
        </p:spPr>
        <p:txBody>
          <a:bodyPr wrap="square" rtlCol="0">
            <a:spAutoFit/>
          </a:bodyPr>
          <a:lstStyle/>
          <a:p>
            <a:pPr algn="just"/>
            <a:r>
              <a:rPr lang="en-IN" sz="1400" b="1" dirty="0" smtClean="0"/>
              <a:t>SUSTAINABILITY AND ENVIRONMENT</a:t>
            </a:r>
            <a:endParaRPr lang="en-IN" sz="1400" dirty="0"/>
          </a:p>
          <a:p>
            <a:pPr algn="just"/>
            <a:r>
              <a:rPr lang="en-IN" sz="1400" dirty="0"/>
              <a:t/>
            </a:r>
            <a:br>
              <a:rPr lang="en-IN" sz="1400" dirty="0"/>
            </a:br>
            <a:r>
              <a:rPr lang="en-IN" sz="1400" dirty="0" smtClean="0"/>
              <a:t>Any development endeavor requires not only the analysis of the demand of the people but also the impacts it will have on the environment at large. It’s our prerogative to identify, evaluate and validate any developmental activity with respect to its long term natural sustenance.</a:t>
            </a:r>
            <a:endParaRPr lang="en-IN" sz="1400" dirty="0" smtClean="0"/>
          </a:p>
        </p:txBody>
      </p:sp>
      <p:pic>
        <p:nvPicPr>
          <p:cNvPr id="2048" name="Picture 2047" descr="Screen Shot 2015-12-12 at 7.52.30 AM.png"/>
          <p:cNvPicPr>
            <a:picLocks noChangeAspect="1"/>
          </p:cNvPicPr>
          <p:nvPr/>
        </p:nvPicPr>
        <p:blipFill rotWithShape="1">
          <a:blip r:embed="rId2">
            <a:grayscl/>
            <a:extLst>
              <a:ext uri="{28A0092B-C50C-407E-A947-70E740481C1C}">
                <a14:useLocalDpi xmlns:a14="http://schemas.microsoft.com/office/drawing/2010/main" val="0"/>
              </a:ext>
            </a:extLst>
          </a:blip>
          <a:srcRect l="68496" t="35826" r="18248" b="43030"/>
          <a:stretch/>
        </p:blipFill>
        <p:spPr>
          <a:xfrm>
            <a:off x="2990274" y="362527"/>
            <a:ext cx="1371600" cy="1371600"/>
          </a:xfrm>
          <a:prstGeom prst="rect">
            <a:avLst/>
          </a:prstGeom>
        </p:spPr>
      </p:pic>
      <p:pic>
        <p:nvPicPr>
          <p:cNvPr id="50" name="Picture 49" descr="Screen Shot 2015-12-12 at 7.56.52 AM.png"/>
          <p:cNvPicPr>
            <a:picLocks noChangeAspect="1"/>
          </p:cNvPicPr>
          <p:nvPr/>
        </p:nvPicPr>
        <p:blipFill rotWithShape="1">
          <a:blip r:embed="rId3">
            <a:grayscl/>
            <a:extLst>
              <a:ext uri="{28A0092B-C50C-407E-A947-70E740481C1C}">
                <a14:useLocalDpi xmlns:a14="http://schemas.microsoft.com/office/drawing/2010/main" val="0"/>
              </a:ext>
            </a:extLst>
          </a:blip>
          <a:srcRect l="79294" t="38721" r="5757" b="37374"/>
          <a:stretch/>
        </p:blipFill>
        <p:spPr>
          <a:xfrm>
            <a:off x="5732869" y="1734581"/>
            <a:ext cx="1372385" cy="1371600"/>
          </a:xfrm>
          <a:prstGeom prst="rect">
            <a:avLst/>
          </a:prstGeom>
        </p:spPr>
      </p:pic>
      <p:pic>
        <p:nvPicPr>
          <p:cNvPr id="51" name="Picture 50" descr="Screen Shot 2015-12-12 at 7.56.52 AM.png"/>
          <p:cNvPicPr>
            <a:picLocks noChangeAspect="1"/>
          </p:cNvPicPr>
          <p:nvPr/>
        </p:nvPicPr>
        <p:blipFill rotWithShape="1">
          <a:blip r:embed="rId3">
            <a:grayscl/>
            <a:extLst>
              <a:ext uri="{28A0092B-C50C-407E-A947-70E740481C1C}">
                <a14:useLocalDpi xmlns:a14="http://schemas.microsoft.com/office/drawing/2010/main" val="0"/>
              </a:ext>
            </a:extLst>
          </a:blip>
          <a:srcRect l="53682" t="38889" r="31579" b="37542"/>
          <a:stretch/>
        </p:blipFill>
        <p:spPr>
          <a:xfrm>
            <a:off x="2974739" y="3083726"/>
            <a:ext cx="1372386" cy="1371600"/>
          </a:xfrm>
          <a:prstGeom prst="rect">
            <a:avLst/>
          </a:prstGeom>
        </p:spPr>
      </p:pic>
      <p:pic>
        <p:nvPicPr>
          <p:cNvPr id="54" name="Picture 53" descr="Screen Shot 2015-12-12 at 7.56.52 AM.png"/>
          <p:cNvPicPr>
            <a:picLocks noChangeAspect="1"/>
          </p:cNvPicPr>
          <p:nvPr/>
        </p:nvPicPr>
        <p:blipFill rotWithShape="1">
          <a:blip r:embed="rId3">
            <a:extLst>
              <a:ext uri="{28A0092B-C50C-407E-A947-70E740481C1C}">
                <a14:useLocalDpi xmlns:a14="http://schemas.microsoft.com/office/drawing/2010/main" val="0"/>
              </a:ext>
            </a:extLst>
          </a:blip>
          <a:srcRect l="31404" t="38889" r="53809" b="37374"/>
          <a:stretch/>
        </p:blipFill>
        <p:spPr>
          <a:xfrm>
            <a:off x="4352635" y="357909"/>
            <a:ext cx="1367095" cy="1371600"/>
          </a:xfrm>
          <a:prstGeom prst="rect">
            <a:avLst/>
          </a:prstGeom>
        </p:spPr>
      </p:pic>
      <p:pic>
        <p:nvPicPr>
          <p:cNvPr id="2051" name="Picture 2050"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75694" t="38384" r="9356" b="37710"/>
          <a:stretch/>
        </p:blipFill>
        <p:spPr>
          <a:xfrm>
            <a:off x="5732152" y="353118"/>
            <a:ext cx="1372383" cy="1371600"/>
          </a:xfrm>
          <a:prstGeom prst="rect">
            <a:avLst/>
          </a:prstGeom>
        </p:spPr>
      </p:pic>
      <p:pic>
        <p:nvPicPr>
          <p:cNvPr id="55" name="Picture 54"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53683" t="38518" r="31262" b="37408"/>
          <a:stretch/>
        </p:blipFill>
        <p:spPr>
          <a:xfrm>
            <a:off x="4348000" y="3084001"/>
            <a:ext cx="1372385" cy="1371600"/>
          </a:xfrm>
          <a:prstGeom prst="rect">
            <a:avLst/>
          </a:prstGeom>
        </p:spPr>
      </p:pic>
      <p:pic>
        <p:nvPicPr>
          <p:cNvPr id="56" name="Picture 55"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27337" t="38653" r="57714" b="37441"/>
          <a:stretch/>
        </p:blipFill>
        <p:spPr>
          <a:xfrm>
            <a:off x="4360066" y="1730747"/>
            <a:ext cx="1372384" cy="1371600"/>
          </a:xfrm>
          <a:prstGeom prst="rect">
            <a:avLst/>
          </a:prstGeom>
        </p:spPr>
      </p:pic>
      <p:pic>
        <p:nvPicPr>
          <p:cNvPr id="57" name="Picture 56" descr="Screen Shot 2015-12-12 at 7.57.00 AM.png"/>
          <p:cNvPicPr>
            <a:picLocks noChangeAspect="1"/>
          </p:cNvPicPr>
          <p:nvPr/>
        </p:nvPicPr>
        <p:blipFill rotWithShape="1">
          <a:blip r:embed="rId4">
            <a:grayscl/>
            <a:extLst>
              <a:ext uri="{28A0092B-C50C-407E-A947-70E740481C1C}">
                <a14:useLocalDpi xmlns:a14="http://schemas.microsoft.com/office/drawing/2010/main" val="0"/>
              </a:ext>
            </a:extLst>
          </a:blip>
          <a:srcRect l="3359" t="38789" r="81797" b="37473"/>
          <a:stretch/>
        </p:blipFill>
        <p:spPr>
          <a:xfrm>
            <a:off x="2983677" y="1724858"/>
            <a:ext cx="1372384" cy="1371600"/>
          </a:xfrm>
          <a:prstGeom prst="rect">
            <a:avLst/>
          </a:prstGeom>
        </p:spPr>
      </p:pic>
      <p:pic>
        <p:nvPicPr>
          <p:cNvPr id="58" name="Picture 57" descr="fb-art.jpg"/>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59" name="Picture 58" descr="linked in.png"/>
          <p:cNvPicPr>
            <a:picLocks noChangeAspect="1"/>
          </p:cNvPicPr>
          <p:nvPr/>
        </p:nvPicPr>
        <p:blipFill rotWithShape="1">
          <a:blip r:embed="rId7">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60" name="Picture 59" descr="Logo Google_Plus.png"/>
          <p:cNvPicPr>
            <a:picLocks noChangeAspect="1"/>
          </p:cNvPicPr>
          <p:nvPr/>
        </p:nvPicPr>
        <p:blipFill rotWithShape="1">
          <a:blip r:embed="rId8">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61" name="TextBox 60"/>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
        <p:nvSpPr>
          <p:cNvPr id="63" name="Rectangle 62"/>
          <p:cNvSpPr/>
          <p:nvPr/>
        </p:nvSpPr>
        <p:spPr>
          <a:xfrm>
            <a:off x="10332720" y="5370433"/>
            <a:ext cx="1859280" cy="1815882"/>
          </a:xfrm>
          <a:prstGeom prst="rect">
            <a:avLst/>
          </a:prstGeom>
        </p:spPr>
        <p:txBody>
          <a:bodyPr wrap="square">
            <a:spAutoFit/>
          </a:bodyPr>
          <a:lstStyle/>
          <a:p>
            <a:pPr algn="r"/>
            <a:r>
              <a:rPr lang="en-IN" sz="1400" b="1" dirty="0" smtClean="0"/>
              <a:t>The Institution</a:t>
            </a:r>
          </a:p>
          <a:p>
            <a:pPr algn="r"/>
            <a:endParaRPr lang="en-IN" sz="1400" b="1" dirty="0" smtClean="0">
              <a:solidFill>
                <a:srgbClr val="FF3300"/>
              </a:solidFill>
            </a:endParaRPr>
          </a:p>
          <a:p>
            <a:pPr algn="r"/>
            <a:r>
              <a:rPr lang="en-IN" sz="1400" b="1" dirty="0" smtClean="0">
                <a:solidFill>
                  <a:srgbClr val="FF3300"/>
                </a:solidFill>
              </a:rPr>
              <a:t>Our Vision</a:t>
            </a:r>
          </a:p>
          <a:p>
            <a:pPr algn="r"/>
            <a:endParaRPr lang="en-US" sz="1400" b="1" dirty="0" smtClean="0"/>
          </a:p>
          <a:p>
            <a:pPr algn="r"/>
            <a:r>
              <a:rPr lang="en-US" sz="1400" b="1" dirty="0" err="1" smtClean="0"/>
              <a:t>Programme</a:t>
            </a:r>
            <a:r>
              <a:rPr lang="en-US" sz="1400" b="1" dirty="0" smtClean="0"/>
              <a:t> Areas</a:t>
            </a:r>
          </a:p>
          <a:p>
            <a:pPr algn="r"/>
            <a:endParaRPr lang="en-US" sz="1400" b="1" dirty="0" smtClean="0"/>
          </a:p>
          <a:p>
            <a:pPr algn="r"/>
            <a:r>
              <a:rPr lang="en-US" sz="1400" b="1" dirty="0" smtClean="0"/>
              <a:t>The Team</a:t>
            </a:r>
          </a:p>
          <a:p>
            <a:pPr algn="r"/>
            <a:endParaRPr lang="en-IN" sz="1400" dirty="0" smtClean="0"/>
          </a:p>
        </p:txBody>
      </p:sp>
    </p:spTree>
    <p:extLst>
      <p:ext uri="{BB962C8B-B14F-4D97-AF65-F5344CB8AC3E}">
        <p14:creationId xmlns:p14="http://schemas.microsoft.com/office/powerpoint/2010/main" val="21490338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INQUIRY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333132" y="1592619"/>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70" name="Rectangle 69"/>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71" name="Rectangle 70"/>
          <p:cNvSpPr/>
          <p:nvPr/>
        </p:nvSpPr>
        <p:spPr>
          <a:xfrm>
            <a:off x="1333132"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32" name="Rectangle 31"/>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p:cNvSpPr/>
          <p:nvPr/>
        </p:nvSpPr>
        <p:spPr>
          <a:xfrm>
            <a:off x="2988385" y="1181860"/>
            <a:ext cx="1147059" cy="11362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2012</a:t>
            </a:r>
            <a:endParaRPr lang="en-IN" sz="3600" b="1" dirty="0"/>
          </a:p>
        </p:txBody>
      </p:sp>
      <p:sp>
        <p:nvSpPr>
          <p:cNvPr id="98" name="Rectangle 97"/>
          <p:cNvSpPr/>
          <p:nvPr/>
        </p:nvSpPr>
        <p:spPr>
          <a:xfrm>
            <a:off x="4218389" y="1167501"/>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2013</a:t>
            </a:r>
            <a:endParaRPr lang="en-IN" sz="3600" b="1" dirty="0"/>
          </a:p>
        </p:txBody>
      </p:sp>
      <p:sp>
        <p:nvSpPr>
          <p:cNvPr id="106" name="Rectangle 105"/>
          <p:cNvSpPr/>
          <p:nvPr/>
        </p:nvSpPr>
        <p:spPr>
          <a:xfrm>
            <a:off x="2986843" y="2386129"/>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2014</a:t>
            </a:r>
            <a:endParaRPr lang="en-IN" sz="3600" b="1" dirty="0"/>
          </a:p>
        </p:txBody>
      </p:sp>
      <p:sp>
        <p:nvSpPr>
          <p:cNvPr id="107" name="Rectangle 106"/>
          <p:cNvSpPr/>
          <p:nvPr/>
        </p:nvSpPr>
        <p:spPr>
          <a:xfrm>
            <a:off x="4216847" y="2384595"/>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2015</a:t>
            </a:r>
            <a:endParaRPr lang="en-IN" sz="3600" b="1" dirty="0"/>
          </a:p>
        </p:txBody>
      </p:sp>
      <p:sp>
        <p:nvSpPr>
          <p:cNvPr id="108" name="Rectangle 107"/>
          <p:cNvSpPr/>
          <p:nvPr/>
        </p:nvSpPr>
        <p:spPr>
          <a:xfrm>
            <a:off x="2985299" y="3603227"/>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2016</a:t>
            </a:r>
            <a:endParaRPr lang="en-IN" sz="3600" b="1" dirty="0"/>
          </a:p>
        </p:txBody>
      </p:sp>
      <p:sp>
        <p:nvSpPr>
          <p:cNvPr id="117" name="Rectangle 116"/>
          <p:cNvSpPr/>
          <p:nvPr/>
        </p:nvSpPr>
        <p:spPr>
          <a:xfrm>
            <a:off x="4215303" y="3601695"/>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2017</a:t>
            </a:r>
            <a:endParaRPr lang="en-IN" sz="3600" b="1" dirty="0"/>
          </a:p>
        </p:txBody>
      </p:sp>
      <p:sp>
        <p:nvSpPr>
          <p:cNvPr id="122" name="Rectangle 121"/>
          <p:cNvSpPr/>
          <p:nvPr/>
        </p:nvSpPr>
        <p:spPr>
          <a:xfrm>
            <a:off x="5820424" y="1666244"/>
            <a:ext cx="1273505" cy="1280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 </a:t>
            </a:r>
            <a:endParaRPr lang="en-IN" sz="1300" b="1" dirty="0"/>
          </a:p>
        </p:txBody>
      </p:sp>
      <p:sp>
        <p:nvSpPr>
          <p:cNvPr id="123" name="Rectangle 122"/>
          <p:cNvSpPr/>
          <p:nvPr/>
        </p:nvSpPr>
        <p:spPr>
          <a:xfrm>
            <a:off x="7170572" y="1664712"/>
            <a:ext cx="1273505" cy="1280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24" name="Rectangle 123"/>
          <p:cNvSpPr/>
          <p:nvPr/>
        </p:nvSpPr>
        <p:spPr>
          <a:xfrm>
            <a:off x="5826575" y="2998767"/>
            <a:ext cx="1273505" cy="1280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25" name="Rectangle 124"/>
          <p:cNvSpPr/>
          <p:nvPr/>
        </p:nvSpPr>
        <p:spPr>
          <a:xfrm>
            <a:off x="7166464" y="3002378"/>
            <a:ext cx="1273505" cy="1280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26" name="Rectangle 125"/>
          <p:cNvSpPr/>
          <p:nvPr/>
        </p:nvSpPr>
        <p:spPr>
          <a:xfrm>
            <a:off x="9202574" y="1664934"/>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cs typeface="Estrangelo Edessa" panose="03080600000000000000" pitchFamily="66" charset="0"/>
              </a:rPr>
              <a:t>URBAN ART</a:t>
            </a:r>
            <a:endParaRPr lang="en-IN" sz="1600" b="1" dirty="0">
              <a:solidFill>
                <a:schemeClr val="bg1"/>
              </a:solidFill>
              <a:cs typeface="Estrangelo Edessa" panose="03080600000000000000" pitchFamily="66" charset="0"/>
            </a:endParaRPr>
          </a:p>
        </p:txBody>
      </p:sp>
      <p:sp>
        <p:nvSpPr>
          <p:cNvPr id="127" name="Rectangle 126"/>
          <p:cNvSpPr/>
          <p:nvPr/>
        </p:nvSpPr>
        <p:spPr>
          <a:xfrm>
            <a:off x="10797396" y="1660535"/>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cs typeface="Estrangelo Edessa" panose="03080600000000000000" pitchFamily="66" charset="0"/>
              </a:rPr>
              <a:t>EDP - PANVEL</a:t>
            </a:r>
            <a:endParaRPr lang="en-IN" sz="1600" b="1" dirty="0">
              <a:solidFill>
                <a:srgbClr val="FFFFFF"/>
              </a:solidFill>
              <a:cs typeface="Estrangelo Edessa" panose="03080600000000000000" pitchFamily="66" charset="0"/>
            </a:endParaRPr>
          </a:p>
        </p:txBody>
      </p:sp>
      <p:sp>
        <p:nvSpPr>
          <p:cNvPr id="128" name="Rectangle 127"/>
          <p:cNvSpPr/>
          <p:nvPr/>
        </p:nvSpPr>
        <p:spPr>
          <a:xfrm>
            <a:off x="9213868" y="3244206"/>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cs typeface="Estrangelo Edessa" panose="03080600000000000000" pitchFamily="66" charset="0"/>
              </a:rPr>
              <a:t>CDP KDMC</a:t>
            </a:r>
            <a:endParaRPr lang="en-IN" sz="1600" b="1" dirty="0">
              <a:solidFill>
                <a:srgbClr val="FFFFFF"/>
              </a:solidFill>
              <a:cs typeface="Estrangelo Edessa" panose="03080600000000000000" pitchFamily="66" charset="0"/>
            </a:endParaRPr>
          </a:p>
        </p:txBody>
      </p:sp>
      <p:sp>
        <p:nvSpPr>
          <p:cNvPr id="129" name="Rectangle 128"/>
          <p:cNvSpPr/>
          <p:nvPr/>
        </p:nvSpPr>
        <p:spPr>
          <a:xfrm>
            <a:off x="10808690" y="3239807"/>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TRANSPORTATION</a:t>
            </a:r>
            <a:endParaRPr lang="en-IN" sz="1600" b="1" dirty="0">
              <a:solidFill>
                <a:srgbClr val="FFFFFF"/>
              </a:solidFill>
            </a:endParaRPr>
          </a:p>
        </p:txBody>
      </p:sp>
      <p:sp>
        <p:nvSpPr>
          <p:cNvPr id="130" name="Rectangle 129"/>
          <p:cNvSpPr/>
          <p:nvPr/>
        </p:nvSpPr>
        <p:spPr>
          <a:xfrm>
            <a:off x="9209483" y="4776438"/>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RP - MARATHWADA</a:t>
            </a:r>
            <a:endParaRPr lang="en-IN" sz="1600" b="1" dirty="0">
              <a:solidFill>
                <a:srgbClr val="FFFFFF"/>
              </a:solidFill>
            </a:endParaRPr>
          </a:p>
        </p:txBody>
      </p:sp>
      <p:sp>
        <p:nvSpPr>
          <p:cNvPr id="131" name="Rectangle 130"/>
          <p:cNvSpPr/>
          <p:nvPr/>
        </p:nvSpPr>
        <p:spPr>
          <a:xfrm>
            <a:off x="10804305" y="4772039"/>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THESIS 3</a:t>
            </a:r>
            <a:endParaRPr lang="en-IN" sz="1600" b="1" dirty="0">
              <a:solidFill>
                <a:srgbClr val="FFFFFF"/>
              </a:solidFill>
            </a:endParaRPr>
          </a:p>
        </p:txBody>
      </p:sp>
      <p:sp>
        <p:nvSpPr>
          <p:cNvPr id="132" name="Rectangle 131"/>
          <p:cNvSpPr/>
          <p:nvPr/>
        </p:nvSpPr>
        <p:spPr>
          <a:xfrm>
            <a:off x="9205098" y="6369222"/>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THESIS 1</a:t>
            </a:r>
            <a:endParaRPr lang="en-IN" sz="1600" b="1" dirty="0">
              <a:solidFill>
                <a:srgbClr val="FFFFFF"/>
              </a:solidFill>
            </a:endParaRPr>
          </a:p>
        </p:txBody>
      </p:sp>
      <p:sp>
        <p:nvSpPr>
          <p:cNvPr id="133" name="Rectangle 132"/>
          <p:cNvSpPr/>
          <p:nvPr/>
        </p:nvSpPr>
        <p:spPr>
          <a:xfrm>
            <a:off x="10799920" y="6364823"/>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THESIS 2</a:t>
            </a:r>
            <a:endParaRPr lang="en-IN" sz="1600" b="1" dirty="0">
              <a:solidFill>
                <a:srgbClr val="FFFFFF"/>
              </a:solidFill>
            </a:endParaRPr>
          </a:p>
        </p:txBody>
      </p:sp>
      <p:pic>
        <p:nvPicPr>
          <p:cNvPr id="135" name="Picture 134" descr="The way we discuss.jpg"/>
          <p:cNvPicPr>
            <a:picLocks noChangeAspect="1"/>
          </p:cNvPicPr>
          <p:nvPr/>
        </p:nvPicPr>
        <p:blipFill rotWithShape="1">
          <a:blip r:embed="rId2" cstate="print">
            <a:extLst>
              <a:ext uri="{28A0092B-C50C-407E-A947-70E740481C1C}">
                <a14:useLocalDpi xmlns:a14="http://schemas.microsoft.com/office/drawing/2010/main" val="0"/>
              </a:ext>
            </a:extLst>
          </a:blip>
          <a:srcRect l="8872" r="14496"/>
          <a:stretch/>
        </p:blipFill>
        <p:spPr>
          <a:xfrm>
            <a:off x="5826155" y="4428963"/>
            <a:ext cx="2641496" cy="2585243"/>
          </a:xfrm>
          <a:prstGeom prst="rect">
            <a:avLst/>
          </a:prstGeom>
        </p:spPr>
      </p:pic>
      <p:pic>
        <p:nvPicPr>
          <p:cNvPr id="64" name="Picture 63" descr="fb-art.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65" name="Picture 64" descr="linked in.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66" name="Picture 65" descr="Logo Google_Plus.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67" name="TextBox 66"/>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cxnSp>
        <p:nvCxnSpPr>
          <p:cNvPr id="68" name="Straight Connector 67"/>
          <p:cNvCxnSpPr/>
          <p:nvPr/>
        </p:nvCxnSpPr>
        <p:spPr>
          <a:xfrm>
            <a:off x="2986995" y="0"/>
            <a:ext cx="0" cy="6858000"/>
          </a:xfrm>
          <a:prstGeom prst="line">
            <a:avLst/>
          </a:prstGeom>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2976664" y="357457"/>
            <a:ext cx="9215336" cy="369332"/>
          </a:xfrm>
          <a:prstGeom prst="rect">
            <a:avLst/>
          </a:prstGeom>
          <a:solidFill>
            <a:schemeClr val="bg2">
              <a:lumMod val="90000"/>
            </a:schemeClr>
          </a:solidFill>
        </p:spPr>
        <p:txBody>
          <a:bodyPr wrap="square" rtlCol="0">
            <a:spAutoFit/>
          </a:bodyPr>
          <a:lstStyle/>
          <a:p>
            <a:r>
              <a:rPr lang="en-US" b="1" dirty="0" smtClean="0"/>
              <a:t>STUDENT’S WORK</a:t>
            </a:r>
            <a:endParaRPr lang="en-IN" b="1" dirty="0"/>
          </a:p>
        </p:txBody>
      </p:sp>
      <p:sp>
        <p:nvSpPr>
          <p:cNvPr id="81" name="Rectangle 80"/>
          <p:cNvSpPr/>
          <p:nvPr/>
        </p:nvSpPr>
        <p:spPr>
          <a:xfrm>
            <a:off x="2974997" y="4811647"/>
            <a:ext cx="2760742" cy="2046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300" dirty="0" smtClean="0">
                <a:solidFill>
                  <a:srgbClr val="000000"/>
                </a:solidFill>
              </a:rPr>
              <a:t>Sample </a:t>
            </a:r>
            <a:r>
              <a:rPr lang="en-US" sz="1300" dirty="0">
                <a:solidFill>
                  <a:srgbClr val="000000"/>
                </a:solidFill>
              </a:rPr>
              <a:t>Text 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Sample 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smtClean="0">
                <a:solidFill>
                  <a:srgbClr val="000000"/>
                </a:solidFill>
              </a:rPr>
              <a:t>Sample</a:t>
            </a:r>
            <a:endParaRPr lang="en-IN" sz="1300" dirty="0">
              <a:solidFill>
                <a:srgbClr val="000000"/>
              </a:solidFill>
            </a:endParaRPr>
          </a:p>
        </p:txBody>
      </p:sp>
      <p:sp>
        <p:nvSpPr>
          <p:cNvPr id="2" name="TextBox 1"/>
          <p:cNvSpPr txBox="1"/>
          <p:nvPr/>
        </p:nvSpPr>
        <p:spPr>
          <a:xfrm>
            <a:off x="5856942" y="2674469"/>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3" name="TextBox 2"/>
          <p:cNvSpPr txBox="1"/>
          <p:nvPr/>
        </p:nvSpPr>
        <p:spPr>
          <a:xfrm>
            <a:off x="6140824" y="1598705"/>
            <a:ext cx="607859" cy="1200329"/>
          </a:xfrm>
          <a:prstGeom prst="rect">
            <a:avLst/>
          </a:prstGeom>
          <a:noFill/>
        </p:spPr>
        <p:txBody>
          <a:bodyPr wrap="none" rtlCol="0">
            <a:spAutoFit/>
          </a:bodyPr>
          <a:lstStyle/>
          <a:p>
            <a:r>
              <a:rPr lang="en-US" sz="7200" b="1" dirty="0" smtClean="0">
                <a:solidFill>
                  <a:srgbClr val="FFFFFF"/>
                </a:solidFill>
              </a:rPr>
              <a:t>I</a:t>
            </a:r>
            <a:r>
              <a:rPr lang="en-US" sz="1400" b="1" dirty="0" smtClean="0">
                <a:solidFill>
                  <a:srgbClr val="FFFFFF"/>
                </a:solidFill>
              </a:rPr>
              <a:t>ST</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51" name="TextBox 50"/>
          <p:cNvSpPr txBox="1"/>
          <p:nvPr/>
        </p:nvSpPr>
        <p:spPr>
          <a:xfrm>
            <a:off x="7144871" y="2666541"/>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52" name="TextBox 51"/>
          <p:cNvSpPr txBox="1"/>
          <p:nvPr/>
        </p:nvSpPr>
        <p:spPr>
          <a:xfrm>
            <a:off x="7428753" y="1590777"/>
            <a:ext cx="908422" cy="1200329"/>
          </a:xfrm>
          <a:prstGeom prst="rect">
            <a:avLst/>
          </a:prstGeom>
          <a:noFill/>
        </p:spPr>
        <p:txBody>
          <a:bodyPr wrap="none" rtlCol="0">
            <a:spAutoFit/>
          </a:bodyPr>
          <a:lstStyle/>
          <a:p>
            <a:r>
              <a:rPr lang="en-US" sz="7200" b="1" dirty="0" smtClean="0">
                <a:solidFill>
                  <a:srgbClr val="FFFFFF"/>
                </a:solidFill>
              </a:rPr>
              <a:t>II</a:t>
            </a:r>
            <a:r>
              <a:rPr lang="en-US" sz="1400" b="1" dirty="0" smtClean="0">
                <a:solidFill>
                  <a:srgbClr val="FFFFFF"/>
                </a:solidFill>
              </a:rPr>
              <a:t>ND</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53" name="TextBox 52"/>
          <p:cNvSpPr txBox="1"/>
          <p:nvPr/>
        </p:nvSpPr>
        <p:spPr>
          <a:xfrm>
            <a:off x="5846525" y="3909657"/>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55" name="TextBox 54"/>
          <p:cNvSpPr txBox="1"/>
          <p:nvPr/>
        </p:nvSpPr>
        <p:spPr>
          <a:xfrm>
            <a:off x="5968275" y="2833893"/>
            <a:ext cx="1137401" cy="1200329"/>
          </a:xfrm>
          <a:prstGeom prst="rect">
            <a:avLst/>
          </a:prstGeom>
          <a:noFill/>
        </p:spPr>
        <p:txBody>
          <a:bodyPr wrap="none" rtlCol="0">
            <a:spAutoFit/>
          </a:bodyPr>
          <a:lstStyle/>
          <a:p>
            <a:r>
              <a:rPr lang="en-US" sz="7200" b="1" dirty="0" smtClean="0">
                <a:solidFill>
                  <a:srgbClr val="FFFFFF"/>
                </a:solidFill>
              </a:rPr>
              <a:t>III</a:t>
            </a:r>
            <a:r>
              <a:rPr lang="en-US" sz="1400" b="1" dirty="0" smtClean="0">
                <a:solidFill>
                  <a:srgbClr val="FFFFFF"/>
                </a:solidFill>
              </a:rPr>
              <a:t>RD</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57" name="TextBox 56"/>
          <p:cNvSpPr txBox="1"/>
          <p:nvPr/>
        </p:nvSpPr>
        <p:spPr>
          <a:xfrm>
            <a:off x="7149066" y="3917799"/>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69" name="TextBox 68"/>
          <p:cNvSpPr txBox="1"/>
          <p:nvPr/>
        </p:nvSpPr>
        <p:spPr>
          <a:xfrm>
            <a:off x="7284327" y="2842035"/>
            <a:ext cx="1178954" cy="1200329"/>
          </a:xfrm>
          <a:prstGeom prst="rect">
            <a:avLst/>
          </a:prstGeom>
          <a:noFill/>
        </p:spPr>
        <p:txBody>
          <a:bodyPr wrap="none" rtlCol="0">
            <a:spAutoFit/>
          </a:bodyPr>
          <a:lstStyle/>
          <a:p>
            <a:r>
              <a:rPr lang="en-US" sz="7200" b="1" dirty="0" smtClean="0">
                <a:solidFill>
                  <a:srgbClr val="FFFFFF"/>
                </a:solidFill>
              </a:rPr>
              <a:t>IV</a:t>
            </a:r>
            <a:r>
              <a:rPr lang="en-US" sz="1400" b="1" dirty="0" smtClean="0">
                <a:solidFill>
                  <a:srgbClr val="FFFFFF"/>
                </a:solidFill>
              </a:rPr>
              <a:t>TH</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Tree>
    <p:extLst>
      <p:ext uri="{BB962C8B-B14F-4D97-AF65-F5344CB8AC3E}">
        <p14:creationId xmlns:p14="http://schemas.microsoft.com/office/powerpoint/2010/main" val="165300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INQUIRY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333132" y="1592619"/>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70" name="Rectangle 69"/>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71" name="Rectangle 70"/>
          <p:cNvSpPr/>
          <p:nvPr/>
        </p:nvSpPr>
        <p:spPr>
          <a:xfrm>
            <a:off x="1333132"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32" name="Rectangle 31"/>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ectangle 121"/>
          <p:cNvSpPr/>
          <p:nvPr/>
        </p:nvSpPr>
        <p:spPr>
          <a:xfrm>
            <a:off x="5820424" y="1666244"/>
            <a:ext cx="1273505" cy="1280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 </a:t>
            </a:r>
            <a:endParaRPr lang="en-IN" sz="1300" b="1" dirty="0"/>
          </a:p>
        </p:txBody>
      </p:sp>
      <p:sp>
        <p:nvSpPr>
          <p:cNvPr id="123" name="Rectangle 122"/>
          <p:cNvSpPr/>
          <p:nvPr/>
        </p:nvSpPr>
        <p:spPr>
          <a:xfrm>
            <a:off x="7170572" y="1664712"/>
            <a:ext cx="1273505" cy="128016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24" name="Rectangle 123"/>
          <p:cNvSpPr/>
          <p:nvPr/>
        </p:nvSpPr>
        <p:spPr>
          <a:xfrm>
            <a:off x="5826575" y="2998767"/>
            <a:ext cx="1273505" cy="128016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25" name="Rectangle 124"/>
          <p:cNvSpPr/>
          <p:nvPr/>
        </p:nvSpPr>
        <p:spPr>
          <a:xfrm>
            <a:off x="7166464" y="3002378"/>
            <a:ext cx="1273505" cy="128016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26" name="Rectangle 125"/>
          <p:cNvSpPr/>
          <p:nvPr/>
        </p:nvSpPr>
        <p:spPr>
          <a:xfrm>
            <a:off x="9202574" y="1664934"/>
            <a:ext cx="1383310" cy="1370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cs typeface="Estrangelo Edessa" panose="03080600000000000000" pitchFamily="66" charset="0"/>
              </a:rPr>
              <a:t>URBAN ART</a:t>
            </a:r>
            <a:endParaRPr lang="en-IN" sz="1600" b="1" dirty="0">
              <a:solidFill>
                <a:schemeClr val="bg1"/>
              </a:solidFill>
              <a:cs typeface="Estrangelo Edessa" panose="03080600000000000000" pitchFamily="66" charset="0"/>
            </a:endParaRPr>
          </a:p>
        </p:txBody>
      </p:sp>
      <p:sp>
        <p:nvSpPr>
          <p:cNvPr id="127" name="Rectangle 126"/>
          <p:cNvSpPr/>
          <p:nvPr/>
        </p:nvSpPr>
        <p:spPr>
          <a:xfrm>
            <a:off x="10797396" y="1660535"/>
            <a:ext cx="1383310" cy="1370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cs typeface="Estrangelo Edessa" panose="03080600000000000000" pitchFamily="66" charset="0"/>
              </a:rPr>
              <a:t>EDP - PANVEL</a:t>
            </a:r>
            <a:endParaRPr lang="en-IN" sz="1600" b="1" dirty="0">
              <a:solidFill>
                <a:srgbClr val="FFFFFF"/>
              </a:solidFill>
              <a:cs typeface="Estrangelo Edessa" panose="03080600000000000000" pitchFamily="66" charset="0"/>
            </a:endParaRPr>
          </a:p>
        </p:txBody>
      </p:sp>
      <p:sp>
        <p:nvSpPr>
          <p:cNvPr id="128" name="Rectangle 127"/>
          <p:cNvSpPr/>
          <p:nvPr/>
        </p:nvSpPr>
        <p:spPr>
          <a:xfrm>
            <a:off x="9213868" y="3244206"/>
            <a:ext cx="1383310" cy="1370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cs typeface="Estrangelo Edessa" panose="03080600000000000000" pitchFamily="66" charset="0"/>
              </a:rPr>
              <a:t>CDP KDMC</a:t>
            </a:r>
            <a:endParaRPr lang="en-IN" sz="1600" b="1" dirty="0">
              <a:solidFill>
                <a:srgbClr val="FFFFFF"/>
              </a:solidFill>
              <a:cs typeface="Estrangelo Edessa" panose="03080600000000000000" pitchFamily="66" charset="0"/>
            </a:endParaRPr>
          </a:p>
        </p:txBody>
      </p:sp>
      <p:sp>
        <p:nvSpPr>
          <p:cNvPr id="129" name="Rectangle 128"/>
          <p:cNvSpPr/>
          <p:nvPr/>
        </p:nvSpPr>
        <p:spPr>
          <a:xfrm>
            <a:off x="10808690" y="3239807"/>
            <a:ext cx="1383310" cy="1370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TRANSPORTATION</a:t>
            </a:r>
            <a:endParaRPr lang="en-IN" sz="1600" b="1" dirty="0">
              <a:solidFill>
                <a:srgbClr val="FFFFFF"/>
              </a:solidFill>
            </a:endParaRPr>
          </a:p>
        </p:txBody>
      </p:sp>
      <p:sp>
        <p:nvSpPr>
          <p:cNvPr id="130" name="Rectangle 129"/>
          <p:cNvSpPr/>
          <p:nvPr/>
        </p:nvSpPr>
        <p:spPr>
          <a:xfrm>
            <a:off x="9209483" y="4776438"/>
            <a:ext cx="1383310" cy="1370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RP - MARATHWADA</a:t>
            </a:r>
            <a:endParaRPr lang="en-IN" sz="1600" b="1" dirty="0">
              <a:solidFill>
                <a:srgbClr val="FFFFFF"/>
              </a:solidFill>
            </a:endParaRPr>
          </a:p>
        </p:txBody>
      </p:sp>
      <p:sp>
        <p:nvSpPr>
          <p:cNvPr id="131" name="Rectangle 130"/>
          <p:cNvSpPr/>
          <p:nvPr/>
        </p:nvSpPr>
        <p:spPr>
          <a:xfrm>
            <a:off x="10804305" y="4772039"/>
            <a:ext cx="1383310" cy="1370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THESIS 3</a:t>
            </a:r>
            <a:endParaRPr lang="en-IN" sz="1600" b="1" dirty="0">
              <a:solidFill>
                <a:srgbClr val="FFFFFF"/>
              </a:solidFill>
            </a:endParaRPr>
          </a:p>
        </p:txBody>
      </p:sp>
      <p:sp>
        <p:nvSpPr>
          <p:cNvPr id="132" name="Rectangle 131"/>
          <p:cNvSpPr/>
          <p:nvPr/>
        </p:nvSpPr>
        <p:spPr>
          <a:xfrm>
            <a:off x="9205098" y="6369222"/>
            <a:ext cx="1383310" cy="1370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THESIS 1</a:t>
            </a:r>
            <a:endParaRPr lang="en-IN" sz="1600" b="1" dirty="0">
              <a:solidFill>
                <a:srgbClr val="FFFFFF"/>
              </a:solidFill>
            </a:endParaRPr>
          </a:p>
        </p:txBody>
      </p:sp>
      <p:sp>
        <p:nvSpPr>
          <p:cNvPr id="133" name="Rectangle 132"/>
          <p:cNvSpPr/>
          <p:nvPr/>
        </p:nvSpPr>
        <p:spPr>
          <a:xfrm>
            <a:off x="10799920" y="6364823"/>
            <a:ext cx="1383310" cy="13703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THESIS 2</a:t>
            </a:r>
            <a:endParaRPr lang="en-IN" sz="1600" b="1" dirty="0">
              <a:solidFill>
                <a:srgbClr val="FFFFFF"/>
              </a:solidFill>
            </a:endParaRPr>
          </a:p>
        </p:txBody>
      </p:sp>
      <p:pic>
        <p:nvPicPr>
          <p:cNvPr id="135" name="Picture 134" descr="The way we discuss.jpg"/>
          <p:cNvPicPr>
            <a:picLocks noChangeAspect="1"/>
          </p:cNvPicPr>
          <p:nvPr/>
        </p:nvPicPr>
        <p:blipFill rotWithShape="1">
          <a:blip r:embed="rId2" cstate="print">
            <a:extLst>
              <a:ext uri="{28A0092B-C50C-407E-A947-70E740481C1C}">
                <a14:useLocalDpi xmlns:a14="http://schemas.microsoft.com/office/drawing/2010/main" val="0"/>
              </a:ext>
            </a:extLst>
          </a:blip>
          <a:srcRect l="8872" r="14496"/>
          <a:stretch/>
        </p:blipFill>
        <p:spPr>
          <a:xfrm>
            <a:off x="5826155" y="4428963"/>
            <a:ext cx="2641496" cy="2585243"/>
          </a:xfrm>
          <a:prstGeom prst="rect">
            <a:avLst/>
          </a:prstGeom>
        </p:spPr>
      </p:pic>
      <p:pic>
        <p:nvPicPr>
          <p:cNvPr id="64" name="Picture 63" descr="fb-art.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65" name="Picture 64" descr="linked in.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66" name="Picture 65" descr="Logo Google_Plus.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67" name="TextBox 66"/>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cxnSp>
        <p:nvCxnSpPr>
          <p:cNvPr id="68" name="Straight Connector 67"/>
          <p:cNvCxnSpPr/>
          <p:nvPr/>
        </p:nvCxnSpPr>
        <p:spPr>
          <a:xfrm>
            <a:off x="2986995" y="0"/>
            <a:ext cx="0" cy="6858000"/>
          </a:xfrm>
          <a:prstGeom prst="line">
            <a:avLst/>
          </a:prstGeom>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2976664" y="357457"/>
            <a:ext cx="9215336" cy="369332"/>
          </a:xfrm>
          <a:prstGeom prst="rect">
            <a:avLst/>
          </a:prstGeom>
          <a:solidFill>
            <a:schemeClr val="bg2">
              <a:lumMod val="90000"/>
            </a:schemeClr>
          </a:solidFill>
        </p:spPr>
        <p:txBody>
          <a:bodyPr wrap="square" rtlCol="0">
            <a:spAutoFit/>
          </a:bodyPr>
          <a:lstStyle/>
          <a:p>
            <a:r>
              <a:rPr lang="en-US" b="1" dirty="0" smtClean="0"/>
              <a:t>STUDENT’S WORK</a:t>
            </a:r>
            <a:endParaRPr lang="en-IN" b="1" dirty="0"/>
          </a:p>
        </p:txBody>
      </p:sp>
      <p:sp>
        <p:nvSpPr>
          <p:cNvPr id="81" name="Rectangle 80"/>
          <p:cNvSpPr/>
          <p:nvPr/>
        </p:nvSpPr>
        <p:spPr>
          <a:xfrm>
            <a:off x="2974997" y="4811647"/>
            <a:ext cx="2760742" cy="2046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300" dirty="0" smtClean="0">
                <a:solidFill>
                  <a:srgbClr val="000000"/>
                </a:solidFill>
              </a:rPr>
              <a:t>Sample </a:t>
            </a:r>
            <a:r>
              <a:rPr lang="en-US" sz="1300" dirty="0">
                <a:solidFill>
                  <a:srgbClr val="000000"/>
                </a:solidFill>
              </a:rPr>
              <a:t>Text 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Sample 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smtClean="0">
                <a:solidFill>
                  <a:srgbClr val="000000"/>
                </a:solidFill>
              </a:rPr>
              <a:t>Sample</a:t>
            </a:r>
            <a:endParaRPr lang="en-IN" sz="1300" dirty="0">
              <a:solidFill>
                <a:srgbClr val="000000"/>
              </a:solidFill>
            </a:endParaRPr>
          </a:p>
        </p:txBody>
      </p:sp>
      <p:sp>
        <p:nvSpPr>
          <p:cNvPr id="2" name="TextBox 1"/>
          <p:cNvSpPr txBox="1"/>
          <p:nvPr/>
        </p:nvSpPr>
        <p:spPr>
          <a:xfrm>
            <a:off x="5856942" y="2674469"/>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3" name="TextBox 2"/>
          <p:cNvSpPr txBox="1"/>
          <p:nvPr/>
        </p:nvSpPr>
        <p:spPr>
          <a:xfrm>
            <a:off x="6140824" y="1598705"/>
            <a:ext cx="607859" cy="1200329"/>
          </a:xfrm>
          <a:prstGeom prst="rect">
            <a:avLst/>
          </a:prstGeom>
          <a:noFill/>
        </p:spPr>
        <p:txBody>
          <a:bodyPr wrap="none" rtlCol="0">
            <a:spAutoFit/>
          </a:bodyPr>
          <a:lstStyle/>
          <a:p>
            <a:r>
              <a:rPr lang="en-US" sz="7200" b="1" dirty="0" smtClean="0">
                <a:solidFill>
                  <a:srgbClr val="FFFFFF"/>
                </a:solidFill>
              </a:rPr>
              <a:t>I</a:t>
            </a:r>
            <a:r>
              <a:rPr lang="en-US" sz="1400" b="1" dirty="0" smtClean="0">
                <a:solidFill>
                  <a:srgbClr val="FFFFFF"/>
                </a:solidFill>
              </a:rPr>
              <a:t>ST</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51" name="TextBox 50"/>
          <p:cNvSpPr txBox="1"/>
          <p:nvPr/>
        </p:nvSpPr>
        <p:spPr>
          <a:xfrm>
            <a:off x="7144871" y="2666541"/>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52" name="TextBox 51"/>
          <p:cNvSpPr txBox="1"/>
          <p:nvPr/>
        </p:nvSpPr>
        <p:spPr>
          <a:xfrm>
            <a:off x="7428753" y="1590777"/>
            <a:ext cx="908422" cy="1200329"/>
          </a:xfrm>
          <a:prstGeom prst="rect">
            <a:avLst/>
          </a:prstGeom>
          <a:noFill/>
        </p:spPr>
        <p:txBody>
          <a:bodyPr wrap="none" rtlCol="0">
            <a:spAutoFit/>
          </a:bodyPr>
          <a:lstStyle/>
          <a:p>
            <a:r>
              <a:rPr lang="en-US" sz="7200" b="1" dirty="0" smtClean="0">
                <a:solidFill>
                  <a:srgbClr val="FFFFFF"/>
                </a:solidFill>
              </a:rPr>
              <a:t>II</a:t>
            </a:r>
            <a:r>
              <a:rPr lang="en-US" sz="1400" b="1" dirty="0" smtClean="0">
                <a:solidFill>
                  <a:srgbClr val="FFFFFF"/>
                </a:solidFill>
              </a:rPr>
              <a:t>ND</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53" name="TextBox 52"/>
          <p:cNvSpPr txBox="1"/>
          <p:nvPr/>
        </p:nvSpPr>
        <p:spPr>
          <a:xfrm>
            <a:off x="5846525" y="3909657"/>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55" name="TextBox 54"/>
          <p:cNvSpPr txBox="1"/>
          <p:nvPr/>
        </p:nvSpPr>
        <p:spPr>
          <a:xfrm>
            <a:off x="5968275" y="2833893"/>
            <a:ext cx="1137401" cy="1200329"/>
          </a:xfrm>
          <a:prstGeom prst="rect">
            <a:avLst/>
          </a:prstGeom>
          <a:noFill/>
        </p:spPr>
        <p:txBody>
          <a:bodyPr wrap="none" rtlCol="0">
            <a:spAutoFit/>
          </a:bodyPr>
          <a:lstStyle/>
          <a:p>
            <a:r>
              <a:rPr lang="en-US" sz="7200" b="1" dirty="0" smtClean="0">
                <a:solidFill>
                  <a:srgbClr val="FFFFFF"/>
                </a:solidFill>
              </a:rPr>
              <a:t>III</a:t>
            </a:r>
            <a:r>
              <a:rPr lang="en-US" sz="1400" b="1" dirty="0" smtClean="0">
                <a:solidFill>
                  <a:srgbClr val="FFFFFF"/>
                </a:solidFill>
              </a:rPr>
              <a:t>RD</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57" name="TextBox 56"/>
          <p:cNvSpPr txBox="1"/>
          <p:nvPr/>
        </p:nvSpPr>
        <p:spPr>
          <a:xfrm>
            <a:off x="7149066" y="3917799"/>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69" name="TextBox 68"/>
          <p:cNvSpPr txBox="1"/>
          <p:nvPr/>
        </p:nvSpPr>
        <p:spPr>
          <a:xfrm>
            <a:off x="7284327" y="2842035"/>
            <a:ext cx="1178954" cy="1200329"/>
          </a:xfrm>
          <a:prstGeom prst="rect">
            <a:avLst/>
          </a:prstGeom>
          <a:noFill/>
        </p:spPr>
        <p:txBody>
          <a:bodyPr wrap="none" rtlCol="0">
            <a:spAutoFit/>
          </a:bodyPr>
          <a:lstStyle/>
          <a:p>
            <a:r>
              <a:rPr lang="en-US" sz="7200" b="1" dirty="0" smtClean="0">
                <a:solidFill>
                  <a:srgbClr val="FFFFFF"/>
                </a:solidFill>
              </a:rPr>
              <a:t>IV</a:t>
            </a:r>
            <a:r>
              <a:rPr lang="en-US" sz="1400" b="1" dirty="0" smtClean="0">
                <a:solidFill>
                  <a:srgbClr val="FFFFFF"/>
                </a:solidFill>
              </a:rPr>
              <a:t>TH</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72" name="Rectangle 71"/>
          <p:cNvSpPr/>
          <p:nvPr/>
        </p:nvSpPr>
        <p:spPr>
          <a:xfrm>
            <a:off x="2988385" y="1181860"/>
            <a:ext cx="1147059" cy="113627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2012</a:t>
            </a:r>
            <a:endParaRPr lang="en-IN" sz="3600" b="1" dirty="0"/>
          </a:p>
        </p:txBody>
      </p:sp>
      <p:sp>
        <p:nvSpPr>
          <p:cNvPr id="73" name="Rectangle 72"/>
          <p:cNvSpPr/>
          <p:nvPr/>
        </p:nvSpPr>
        <p:spPr>
          <a:xfrm>
            <a:off x="4218389" y="1167501"/>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2013</a:t>
            </a:r>
            <a:endParaRPr lang="en-IN" sz="3600" b="1" dirty="0"/>
          </a:p>
        </p:txBody>
      </p:sp>
      <p:sp>
        <p:nvSpPr>
          <p:cNvPr id="74" name="Rectangle 73"/>
          <p:cNvSpPr/>
          <p:nvPr/>
        </p:nvSpPr>
        <p:spPr>
          <a:xfrm>
            <a:off x="2986843" y="2386129"/>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2014</a:t>
            </a:r>
            <a:endParaRPr lang="en-IN" sz="3600" b="1" dirty="0"/>
          </a:p>
        </p:txBody>
      </p:sp>
      <p:sp>
        <p:nvSpPr>
          <p:cNvPr id="75" name="Rectangle 74"/>
          <p:cNvSpPr/>
          <p:nvPr/>
        </p:nvSpPr>
        <p:spPr>
          <a:xfrm>
            <a:off x="4216847" y="2384595"/>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2015</a:t>
            </a:r>
            <a:endParaRPr lang="en-IN" sz="3600" b="1" dirty="0"/>
          </a:p>
        </p:txBody>
      </p:sp>
      <p:sp>
        <p:nvSpPr>
          <p:cNvPr id="76" name="Rectangle 75"/>
          <p:cNvSpPr/>
          <p:nvPr/>
        </p:nvSpPr>
        <p:spPr>
          <a:xfrm>
            <a:off x="2985299" y="3603227"/>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2016</a:t>
            </a:r>
            <a:endParaRPr lang="en-IN" sz="3600" b="1" dirty="0"/>
          </a:p>
        </p:txBody>
      </p:sp>
      <p:sp>
        <p:nvSpPr>
          <p:cNvPr id="77" name="Rectangle 76"/>
          <p:cNvSpPr/>
          <p:nvPr/>
        </p:nvSpPr>
        <p:spPr>
          <a:xfrm>
            <a:off x="4215303" y="3601695"/>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2017</a:t>
            </a:r>
            <a:endParaRPr lang="en-IN" sz="3600" b="1" dirty="0"/>
          </a:p>
        </p:txBody>
      </p:sp>
    </p:spTree>
    <p:extLst>
      <p:ext uri="{BB962C8B-B14F-4D97-AF65-F5344CB8AC3E}">
        <p14:creationId xmlns:p14="http://schemas.microsoft.com/office/powerpoint/2010/main" val="16833004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INQUIRY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333132" y="1592619"/>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70" name="Rectangle 69"/>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71" name="Rectangle 70"/>
          <p:cNvSpPr/>
          <p:nvPr/>
        </p:nvSpPr>
        <p:spPr>
          <a:xfrm>
            <a:off x="1333132"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32" name="Rectangle 31"/>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ectangle 121"/>
          <p:cNvSpPr/>
          <p:nvPr/>
        </p:nvSpPr>
        <p:spPr>
          <a:xfrm>
            <a:off x="5820424" y="1666244"/>
            <a:ext cx="1273505" cy="1280160"/>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 </a:t>
            </a:r>
            <a:endParaRPr lang="en-IN" sz="1300" b="1" dirty="0"/>
          </a:p>
        </p:txBody>
      </p:sp>
      <p:sp>
        <p:nvSpPr>
          <p:cNvPr id="123" name="Rectangle 122"/>
          <p:cNvSpPr/>
          <p:nvPr/>
        </p:nvSpPr>
        <p:spPr>
          <a:xfrm>
            <a:off x="7170572" y="1664712"/>
            <a:ext cx="1273505" cy="128016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24" name="Rectangle 123"/>
          <p:cNvSpPr/>
          <p:nvPr/>
        </p:nvSpPr>
        <p:spPr>
          <a:xfrm>
            <a:off x="5826575" y="2998767"/>
            <a:ext cx="1273505" cy="128016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25" name="Rectangle 124"/>
          <p:cNvSpPr/>
          <p:nvPr/>
        </p:nvSpPr>
        <p:spPr>
          <a:xfrm>
            <a:off x="7166464" y="3002378"/>
            <a:ext cx="1273505" cy="128016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26" name="Rectangle 125"/>
          <p:cNvSpPr/>
          <p:nvPr/>
        </p:nvSpPr>
        <p:spPr>
          <a:xfrm>
            <a:off x="9202574" y="1664934"/>
            <a:ext cx="1383310" cy="137030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cs typeface="Estrangelo Edessa" panose="03080600000000000000" pitchFamily="66" charset="0"/>
              </a:rPr>
              <a:t>URBAN ART</a:t>
            </a:r>
            <a:endParaRPr lang="en-IN" sz="1600" b="1" dirty="0">
              <a:solidFill>
                <a:schemeClr val="bg1"/>
              </a:solidFill>
              <a:cs typeface="Estrangelo Edessa" panose="03080600000000000000" pitchFamily="66" charset="0"/>
            </a:endParaRPr>
          </a:p>
        </p:txBody>
      </p:sp>
      <p:sp>
        <p:nvSpPr>
          <p:cNvPr id="127" name="Rectangle 126"/>
          <p:cNvSpPr/>
          <p:nvPr/>
        </p:nvSpPr>
        <p:spPr>
          <a:xfrm>
            <a:off x="10797396" y="1660535"/>
            <a:ext cx="1383310" cy="137030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cs typeface="Estrangelo Edessa" panose="03080600000000000000" pitchFamily="66" charset="0"/>
              </a:rPr>
              <a:t>EDP - PANVEL</a:t>
            </a:r>
            <a:endParaRPr lang="en-IN" sz="1600" b="1" dirty="0">
              <a:solidFill>
                <a:srgbClr val="FFFFFF"/>
              </a:solidFill>
              <a:cs typeface="Estrangelo Edessa" panose="03080600000000000000" pitchFamily="66" charset="0"/>
            </a:endParaRPr>
          </a:p>
        </p:txBody>
      </p:sp>
      <p:sp>
        <p:nvSpPr>
          <p:cNvPr id="128" name="Rectangle 127"/>
          <p:cNvSpPr/>
          <p:nvPr/>
        </p:nvSpPr>
        <p:spPr>
          <a:xfrm>
            <a:off x="9213868" y="3244206"/>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cs typeface="Estrangelo Edessa" panose="03080600000000000000" pitchFamily="66" charset="0"/>
              </a:rPr>
              <a:t>CDP KDMC</a:t>
            </a:r>
            <a:endParaRPr lang="en-IN" sz="1600" b="1" dirty="0">
              <a:solidFill>
                <a:srgbClr val="FFFFFF"/>
              </a:solidFill>
              <a:cs typeface="Estrangelo Edessa" panose="03080600000000000000" pitchFamily="66" charset="0"/>
            </a:endParaRPr>
          </a:p>
        </p:txBody>
      </p:sp>
      <p:sp>
        <p:nvSpPr>
          <p:cNvPr id="129" name="Rectangle 128"/>
          <p:cNvSpPr/>
          <p:nvPr/>
        </p:nvSpPr>
        <p:spPr>
          <a:xfrm>
            <a:off x="10808690" y="3239807"/>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TRANSPORTATION</a:t>
            </a:r>
            <a:endParaRPr lang="en-IN" sz="1600" b="1" dirty="0">
              <a:solidFill>
                <a:srgbClr val="FFFFFF"/>
              </a:solidFill>
            </a:endParaRPr>
          </a:p>
        </p:txBody>
      </p:sp>
      <p:sp>
        <p:nvSpPr>
          <p:cNvPr id="130" name="Rectangle 129"/>
          <p:cNvSpPr/>
          <p:nvPr/>
        </p:nvSpPr>
        <p:spPr>
          <a:xfrm>
            <a:off x="9209483" y="4776438"/>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RP - MARATHWADA</a:t>
            </a:r>
            <a:endParaRPr lang="en-IN" sz="1600" b="1" dirty="0">
              <a:solidFill>
                <a:srgbClr val="FFFFFF"/>
              </a:solidFill>
            </a:endParaRPr>
          </a:p>
        </p:txBody>
      </p:sp>
      <p:sp>
        <p:nvSpPr>
          <p:cNvPr id="131" name="Rectangle 130"/>
          <p:cNvSpPr/>
          <p:nvPr/>
        </p:nvSpPr>
        <p:spPr>
          <a:xfrm>
            <a:off x="10804305" y="4772039"/>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THESIS 3</a:t>
            </a:r>
            <a:endParaRPr lang="en-IN" sz="1600" b="1" dirty="0">
              <a:solidFill>
                <a:srgbClr val="FFFFFF"/>
              </a:solidFill>
            </a:endParaRPr>
          </a:p>
        </p:txBody>
      </p:sp>
      <p:sp>
        <p:nvSpPr>
          <p:cNvPr id="132" name="Rectangle 131"/>
          <p:cNvSpPr/>
          <p:nvPr/>
        </p:nvSpPr>
        <p:spPr>
          <a:xfrm>
            <a:off x="9205098" y="6369222"/>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THESIS 1</a:t>
            </a:r>
            <a:endParaRPr lang="en-IN" sz="1600" b="1" dirty="0">
              <a:solidFill>
                <a:srgbClr val="FFFFFF"/>
              </a:solidFill>
            </a:endParaRPr>
          </a:p>
        </p:txBody>
      </p:sp>
      <p:sp>
        <p:nvSpPr>
          <p:cNvPr id="133" name="Rectangle 132"/>
          <p:cNvSpPr/>
          <p:nvPr/>
        </p:nvSpPr>
        <p:spPr>
          <a:xfrm>
            <a:off x="10799920" y="6364823"/>
            <a:ext cx="1383310" cy="13703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THESIS 2</a:t>
            </a:r>
            <a:endParaRPr lang="en-IN" sz="1600" b="1" dirty="0">
              <a:solidFill>
                <a:srgbClr val="FFFFFF"/>
              </a:solidFill>
            </a:endParaRPr>
          </a:p>
        </p:txBody>
      </p:sp>
      <p:pic>
        <p:nvPicPr>
          <p:cNvPr id="135" name="Picture 134" descr="The way we discuss.jpg"/>
          <p:cNvPicPr>
            <a:picLocks noChangeAspect="1"/>
          </p:cNvPicPr>
          <p:nvPr/>
        </p:nvPicPr>
        <p:blipFill rotWithShape="1">
          <a:blip r:embed="rId2" cstate="print">
            <a:extLst>
              <a:ext uri="{28A0092B-C50C-407E-A947-70E740481C1C}">
                <a14:useLocalDpi xmlns:a14="http://schemas.microsoft.com/office/drawing/2010/main" val="0"/>
              </a:ext>
            </a:extLst>
          </a:blip>
          <a:srcRect l="8872" r="14496"/>
          <a:stretch/>
        </p:blipFill>
        <p:spPr>
          <a:xfrm>
            <a:off x="5826155" y="4428963"/>
            <a:ext cx="2641496" cy="2585243"/>
          </a:xfrm>
          <a:prstGeom prst="rect">
            <a:avLst/>
          </a:prstGeom>
        </p:spPr>
      </p:pic>
      <p:pic>
        <p:nvPicPr>
          <p:cNvPr id="64" name="Picture 63" descr="fb-art.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65" name="Picture 64" descr="linked in.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66" name="Picture 65" descr="Logo Google_Plus.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67" name="TextBox 66"/>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cxnSp>
        <p:nvCxnSpPr>
          <p:cNvPr id="68" name="Straight Connector 67"/>
          <p:cNvCxnSpPr/>
          <p:nvPr/>
        </p:nvCxnSpPr>
        <p:spPr>
          <a:xfrm>
            <a:off x="2986995" y="0"/>
            <a:ext cx="0" cy="6858000"/>
          </a:xfrm>
          <a:prstGeom prst="line">
            <a:avLst/>
          </a:prstGeom>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2976664" y="357457"/>
            <a:ext cx="9215336" cy="369332"/>
          </a:xfrm>
          <a:prstGeom prst="rect">
            <a:avLst/>
          </a:prstGeom>
          <a:solidFill>
            <a:schemeClr val="bg2">
              <a:lumMod val="90000"/>
            </a:schemeClr>
          </a:solidFill>
        </p:spPr>
        <p:txBody>
          <a:bodyPr wrap="square" rtlCol="0">
            <a:spAutoFit/>
          </a:bodyPr>
          <a:lstStyle/>
          <a:p>
            <a:r>
              <a:rPr lang="en-US" b="1" dirty="0" smtClean="0"/>
              <a:t>STUDENT’S WORK</a:t>
            </a:r>
            <a:endParaRPr lang="en-IN" b="1" dirty="0"/>
          </a:p>
        </p:txBody>
      </p:sp>
      <p:sp>
        <p:nvSpPr>
          <p:cNvPr id="81" name="Rectangle 80"/>
          <p:cNvSpPr/>
          <p:nvPr/>
        </p:nvSpPr>
        <p:spPr>
          <a:xfrm>
            <a:off x="2974997" y="4811647"/>
            <a:ext cx="2760742" cy="2046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300" dirty="0" smtClean="0">
                <a:solidFill>
                  <a:srgbClr val="000000"/>
                </a:solidFill>
              </a:rPr>
              <a:t>Sample </a:t>
            </a:r>
            <a:r>
              <a:rPr lang="en-US" sz="1300" dirty="0">
                <a:solidFill>
                  <a:srgbClr val="000000"/>
                </a:solidFill>
              </a:rPr>
              <a:t>Text 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Sample 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a:solidFill>
                  <a:srgbClr val="000000"/>
                </a:solidFill>
              </a:rPr>
              <a:t>Sample </a:t>
            </a:r>
            <a:r>
              <a:rPr lang="en-US" sz="1300" dirty="0" smtClean="0">
                <a:solidFill>
                  <a:srgbClr val="000000"/>
                </a:solidFill>
              </a:rPr>
              <a:t>Text </a:t>
            </a:r>
            <a:r>
              <a:rPr lang="en-US" sz="1300" dirty="0" smtClean="0">
                <a:solidFill>
                  <a:srgbClr val="000000"/>
                </a:solidFill>
              </a:rPr>
              <a:t>Sample</a:t>
            </a:r>
            <a:endParaRPr lang="en-IN" sz="1300" dirty="0">
              <a:solidFill>
                <a:srgbClr val="000000"/>
              </a:solidFill>
            </a:endParaRPr>
          </a:p>
        </p:txBody>
      </p:sp>
      <p:sp>
        <p:nvSpPr>
          <p:cNvPr id="2" name="TextBox 1"/>
          <p:cNvSpPr txBox="1"/>
          <p:nvPr/>
        </p:nvSpPr>
        <p:spPr>
          <a:xfrm>
            <a:off x="5856942" y="2674469"/>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3" name="TextBox 2"/>
          <p:cNvSpPr txBox="1"/>
          <p:nvPr/>
        </p:nvSpPr>
        <p:spPr>
          <a:xfrm>
            <a:off x="6140824" y="1598705"/>
            <a:ext cx="607859" cy="1200329"/>
          </a:xfrm>
          <a:prstGeom prst="rect">
            <a:avLst/>
          </a:prstGeom>
          <a:noFill/>
        </p:spPr>
        <p:txBody>
          <a:bodyPr wrap="none" rtlCol="0">
            <a:spAutoFit/>
          </a:bodyPr>
          <a:lstStyle/>
          <a:p>
            <a:r>
              <a:rPr lang="en-US" sz="7200" b="1" dirty="0" smtClean="0">
                <a:solidFill>
                  <a:srgbClr val="FFFFFF"/>
                </a:solidFill>
              </a:rPr>
              <a:t>I</a:t>
            </a:r>
            <a:r>
              <a:rPr lang="en-US" sz="1400" b="1" dirty="0" smtClean="0">
                <a:solidFill>
                  <a:srgbClr val="FFFFFF"/>
                </a:solidFill>
              </a:rPr>
              <a:t>ST</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51" name="TextBox 50"/>
          <p:cNvSpPr txBox="1"/>
          <p:nvPr/>
        </p:nvSpPr>
        <p:spPr>
          <a:xfrm>
            <a:off x="7144871" y="2666541"/>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52" name="TextBox 51"/>
          <p:cNvSpPr txBox="1"/>
          <p:nvPr/>
        </p:nvSpPr>
        <p:spPr>
          <a:xfrm>
            <a:off x="7428753" y="1590777"/>
            <a:ext cx="908422" cy="1200329"/>
          </a:xfrm>
          <a:prstGeom prst="rect">
            <a:avLst/>
          </a:prstGeom>
          <a:noFill/>
        </p:spPr>
        <p:txBody>
          <a:bodyPr wrap="none" rtlCol="0">
            <a:spAutoFit/>
          </a:bodyPr>
          <a:lstStyle/>
          <a:p>
            <a:r>
              <a:rPr lang="en-US" sz="7200" b="1" dirty="0" smtClean="0">
                <a:solidFill>
                  <a:srgbClr val="FFFFFF"/>
                </a:solidFill>
              </a:rPr>
              <a:t>II</a:t>
            </a:r>
            <a:r>
              <a:rPr lang="en-US" sz="1400" b="1" dirty="0" smtClean="0">
                <a:solidFill>
                  <a:srgbClr val="FFFFFF"/>
                </a:solidFill>
              </a:rPr>
              <a:t>ND</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53" name="TextBox 52"/>
          <p:cNvSpPr txBox="1"/>
          <p:nvPr/>
        </p:nvSpPr>
        <p:spPr>
          <a:xfrm>
            <a:off x="5846525" y="3909657"/>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55" name="TextBox 54"/>
          <p:cNvSpPr txBox="1"/>
          <p:nvPr/>
        </p:nvSpPr>
        <p:spPr>
          <a:xfrm>
            <a:off x="5968275" y="2833893"/>
            <a:ext cx="1137401" cy="1200329"/>
          </a:xfrm>
          <a:prstGeom prst="rect">
            <a:avLst/>
          </a:prstGeom>
          <a:noFill/>
        </p:spPr>
        <p:txBody>
          <a:bodyPr wrap="none" rtlCol="0">
            <a:spAutoFit/>
          </a:bodyPr>
          <a:lstStyle/>
          <a:p>
            <a:r>
              <a:rPr lang="en-US" sz="7200" b="1" dirty="0" smtClean="0">
                <a:solidFill>
                  <a:srgbClr val="FFFFFF"/>
                </a:solidFill>
              </a:rPr>
              <a:t>III</a:t>
            </a:r>
            <a:r>
              <a:rPr lang="en-US" sz="1400" b="1" dirty="0" smtClean="0">
                <a:solidFill>
                  <a:srgbClr val="FFFFFF"/>
                </a:solidFill>
              </a:rPr>
              <a:t>RD</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57" name="TextBox 56"/>
          <p:cNvSpPr txBox="1"/>
          <p:nvPr/>
        </p:nvSpPr>
        <p:spPr>
          <a:xfrm>
            <a:off x="7149066" y="3917799"/>
            <a:ext cx="1299882" cy="307777"/>
          </a:xfrm>
          <a:prstGeom prst="rect">
            <a:avLst/>
          </a:prstGeom>
          <a:noFill/>
        </p:spPr>
        <p:txBody>
          <a:bodyPr wrap="square" rtlCol="0">
            <a:spAutoFit/>
          </a:bodyPr>
          <a:lstStyle/>
          <a:p>
            <a:pPr algn="ctr"/>
            <a:r>
              <a:rPr lang="en-US" sz="1400" dirty="0" smtClean="0">
                <a:solidFill>
                  <a:schemeClr val="bg1"/>
                </a:solidFill>
              </a:rPr>
              <a:t>SEMESTER</a:t>
            </a:r>
            <a:endParaRPr lang="en-US" sz="1400" dirty="0">
              <a:solidFill>
                <a:schemeClr val="bg1"/>
              </a:solidFill>
            </a:endParaRPr>
          </a:p>
        </p:txBody>
      </p:sp>
      <p:sp>
        <p:nvSpPr>
          <p:cNvPr id="69" name="TextBox 68"/>
          <p:cNvSpPr txBox="1"/>
          <p:nvPr/>
        </p:nvSpPr>
        <p:spPr>
          <a:xfrm>
            <a:off x="7284327" y="2842035"/>
            <a:ext cx="1178954" cy="1200329"/>
          </a:xfrm>
          <a:prstGeom prst="rect">
            <a:avLst/>
          </a:prstGeom>
          <a:noFill/>
        </p:spPr>
        <p:txBody>
          <a:bodyPr wrap="none" rtlCol="0">
            <a:spAutoFit/>
          </a:bodyPr>
          <a:lstStyle/>
          <a:p>
            <a:r>
              <a:rPr lang="en-US" sz="7200" b="1" dirty="0" smtClean="0">
                <a:solidFill>
                  <a:srgbClr val="FFFFFF"/>
                </a:solidFill>
              </a:rPr>
              <a:t>IV</a:t>
            </a:r>
            <a:r>
              <a:rPr lang="en-US" sz="1400" b="1" dirty="0" smtClean="0">
                <a:solidFill>
                  <a:srgbClr val="FFFFFF"/>
                </a:solidFill>
              </a:rPr>
              <a:t>TH</a:t>
            </a:r>
            <a:r>
              <a:rPr lang="en-US" sz="7200" b="1" dirty="0" smtClean="0">
                <a:solidFill>
                  <a:srgbClr val="FFFFFF"/>
                </a:solidFill>
              </a:rPr>
              <a:t> </a:t>
            </a:r>
            <a:r>
              <a:rPr lang="en-US" b="1" dirty="0" smtClean="0">
                <a:solidFill>
                  <a:srgbClr val="FFFFFF"/>
                </a:solidFill>
              </a:rPr>
              <a:t> </a:t>
            </a:r>
            <a:endParaRPr lang="en-US" b="1" dirty="0">
              <a:solidFill>
                <a:srgbClr val="FFFFFF"/>
              </a:solidFill>
            </a:endParaRPr>
          </a:p>
        </p:txBody>
      </p:sp>
      <p:sp>
        <p:nvSpPr>
          <p:cNvPr id="72" name="Rectangle 71"/>
          <p:cNvSpPr/>
          <p:nvPr/>
        </p:nvSpPr>
        <p:spPr>
          <a:xfrm>
            <a:off x="2988385" y="1181860"/>
            <a:ext cx="1147059" cy="1136274"/>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2012</a:t>
            </a:r>
            <a:endParaRPr lang="en-IN" sz="3600" b="1" dirty="0"/>
          </a:p>
        </p:txBody>
      </p:sp>
      <p:sp>
        <p:nvSpPr>
          <p:cNvPr id="73" name="Rectangle 72"/>
          <p:cNvSpPr/>
          <p:nvPr/>
        </p:nvSpPr>
        <p:spPr>
          <a:xfrm>
            <a:off x="4218389" y="1167501"/>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2013</a:t>
            </a:r>
            <a:endParaRPr lang="en-IN" sz="3600" b="1" dirty="0"/>
          </a:p>
        </p:txBody>
      </p:sp>
      <p:sp>
        <p:nvSpPr>
          <p:cNvPr id="74" name="Rectangle 73"/>
          <p:cNvSpPr/>
          <p:nvPr/>
        </p:nvSpPr>
        <p:spPr>
          <a:xfrm>
            <a:off x="2986843" y="2386129"/>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2014</a:t>
            </a:r>
            <a:endParaRPr lang="en-IN" sz="3600" b="1" dirty="0"/>
          </a:p>
        </p:txBody>
      </p:sp>
      <p:sp>
        <p:nvSpPr>
          <p:cNvPr id="75" name="Rectangle 74"/>
          <p:cNvSpPr/>
          <p:nvPr/>
        </p:nvSpPr>
        <p:spPr>
          <a:xfrm>
            <a:off x="4216847" y="2384595"/>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2015</a:t>
            </a:r>
            <a:endParaRPr lang="en-IN" sz="3600" b="1" dirty="0"/>
          </a:p>
        </p:txBody>
      </p:sp>
      <p:sp>
        <p:nvSpPr>
          <p:cNvPr id="76" name="Rectangle 75"/>
          <p:cNvSpPr/>
          <p:nvPr/>
        </p:nvSpPr>
        <p:spPr>
          <a:xfrm>
            <a:off x="2985299" y="3603227"/>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2016</a:t>
            </a:r>
            <a:endParaRPr lang="en-IN" sz="3600" b="1" dirty="0"/>
          </a:p>
        </p:txBody>
      </p:sp>
      <p:sp>
        <p:nvSpPr>
          <p:cNvPr id="77" name="Rectangle 76"/>
          <p:cNvSpPr/>
          <p:nvPr/>
        </p:nvSpPr>
        <p:spPr>
          <a:xfrm>
            <a:off x="4215303" y="3601695"/>
            <a:ext cx="1147059" cy="11362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2017</a:t>
            </a:r>
            <a:endParaRPr lang="en-IN" sz="3600" b="1" dirty="0"/>
          </a:p>
        </p:txBody>
      </p:sp>
    </p:spTree>
    <p:extLst>
      <p:ext uri="{BB962C8B-B14F-4D97-AF65-F5344CB8AC3E}">
        <p14:creationId xmlns:p14="http://schemas.microsoft.com/office/powerpoint/2010/main" val="28233443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8" name="Rectangle 37"/>
          <p:cNvSpPr/>
          <p:nvPr/>
        </p:nvSpPr>
        <p:spPr>
          <a:xfrm>
            <a:off x="5666565" y="1233836"/>
            <a:ext cx="852707" cy="8527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a:off x="7028085" y="1233836"/>
            <a:ext cx="852707" cy="8527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p:cNvSpPr/>
          <p:nvPr/>
        </p:nvSpPr>
        <p:spPr>
          <a:xfrm>
            <a:off x="8389605" y="1233836"/>
            <a:ext cx="852707" cy="8527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9751125" y="1233836"/>
            <a:ext cx="852707" cy="8527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p:cNvSpPr/>
          <p:nvPr/>
        </p:nvSpPr>
        <p:spPr>
          <a:xfrm>
            <a:off x="5666565" y="2280325"/>
            <a:ext cx="852707" cy="8527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7028085" y="2280325"/>
            <a:ext cx="852707" cy="8527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8389605" y="2280325"/>
            <a:ext cx="852707" cy="8527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p:cNvSpPr/>
          <p:nvPr/>
        </p:nvSpPr>
        <p:spPr>
          <a:xfrm>
            <a:off x="9751125" y="2280325"/>
            <a:ext cx="852707" cy="8527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30" name="TextBox 29"/>
          <p:cNvSpPr txBox="1"/>
          <p:nvPr/>
        </p:nvSpPr>
        <p:spPr>
          <a:xfrm>
            <a:off x="6984601" y="1471499"/>
            <a:ext cx="881158" cy="400110"/>
          </a:xfrm>
          <a:prstGeom prst="rect">
            <a:avLst/>
          </a:prstGeom>
          <a:noFill/>
        </p:spPr>
        <p:txBody>
          <a:bodyPr wrap="square" rtlCol="0">
            <a:spAutoFit/>
          </a:bodyPr>
          <a:lstStyle/>
          <a:p>
            <a:pPr algn="ctr"/>
            <a:r>
              <a:rPr lang="en-US" sz="1000" dirty="0" smtClean="0"/>
              <a:t>Regional Plan : Nashik</a:t>
            </a:r>
            <a:endParaRPr lang="en-IN" sz="1000" dirty="0"/>
          </a:p>
        </p:txBody>
      </p:sp>
      <p:sp>
        <p:nvSpPr>
          <p:cNvPr id="31" name="TextBox 30"/>
          <p:cNvSpPr txBox="1"/>
          <p:nvPr/>
        </p:nvSpPr>
        <p:spPr>
          <a:xfrm>
            <a:off x="8382327" y="1471499"/>
            <a:ext cx="881158" cy="400110"/>
          </a:xfrm>
          <a:prstGeom prst="rect">
            <a:avLst/>
          </a:prstGeom>
          <a:noFill/>
        </p:spPr>
        <p:txBody>
          <a:bodyPr wrap="square" rtlCol="0">
            <a:spAutoFit/>
          </a:bodyPr>
          <a:lstStyle/>
          <a:p>
            <a:pPr algn="ctr"/>
            <a:r>
              <a:rPr lang="en-US" sz="1000" dirty="0" smtClean="0"/>
              <a:t>Regional Plan : Indore</a:t>
            </a:r>
            <a:endParaRPr lang="en-IN" sz="1000" dirty="0"/>
          </a:p>
        </p:txBody>
      </p:sp>
      <p:sp>
        <p:nvSpPr>
          <p:cNvPr id="32" name="Rectangle 31"/>
          <p:cNvSpPr/>
          <p:nvPr/>
        </p:nvSpPr>
        <p:spPr>
          <a:xfrm>
            <a:off x="2938072" y="1476"/>
            <a:ext cx="9253928" cy="6856523"/>
          </a:xfrm>
          <a:prstGeom prst="rect">
            <a:avLst/>
          </a:prstGeom>
          <a:solidFill>
            <a:schemeClr val="tx1">
              <a:lumMod val="65000"/>
              <a:lumOff val="3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p:cNvGrpSpPr/>
          <p:nvPr/>
        </p:nvGrpSpPr>
        <p:grpSpPr>
          <a:xfrm>
            <a:off x="3327816" y="239843"/>
            <a:ext cx="8604354" cy="6355829"/>
            <a:chOff x="4085228" y="2082859"/>
            <a:chExt cx="6103967" cy="4171770"/>
          </a:xfrm>
        </p:grpSpPr>
        <p:sp>
          <p:nvSpPr>
            <p:cNvPr id="34" name="Rectangle 33"/>
            <p:cNvSpPr/>
            <p:nvPr/>
          </p:nvSpPr>
          <p:spPr>
            <a:xfrm>
              <a:off x="4085228" y="2082859"/>
              <a:ext cx="6103967" cy="4171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p:cNvSpPr txBox="1"/>
            <p:nvPr/>
          </p:nvSpPr>
          <p:spPr>
            <a:xfrm>
              <a:off x="5168111" y="3598943"/>
              <a:ext cx="3413494" cy="646331"/>
            </a:xfrm>
            <a:prstGeom prst="rect">
              <a:avLst/>
            </a:prstGeom>
            <a:noFill/>
          </p:spPr>
          <p:txBody>
            <a:bodyPr wrap="square" rtlCol="0">
              <a:spAutoFit/>
            </a:bodyPr>
            <a:lstStyle/>
            <a:p>
              <a:r>
                <a:rPr lang="en-US" sz="3600" b="1" dirty="0" smtClean="0">
                  <a:solidFill>
                    <a:schemeClr val="tx1">
                      <a:lumMod val="65000"/>
                      <a:lumOff val="35000"/>
                    </a:schemeClr>
                  </a:solidFill>
                </a:rPr>
                <a:t>DOCUMENT</a:t>
              </a:r>
              <a:endParaRPr lang="en-IN" sz="3600" b="1" dirty="0">
                <a:solidFill>
                  <a:schemeClr val="tx1">
                    <a:lumMod val="65000"/>
                    <a:lumOff val="35000"/>
                  </a:schemeClr>
                </a:solidFill>
              </a:endParaRPr>
            </a:p>
          </p:txBody>
        </p:sp>
      </p:grpSp>
      <p:sp>
        <p:nvSpPr>
          <p:cNvPr id="37" name="Rectangle 36"/>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descr="fb-art.jpg"/>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41" name="Picture 40" descr="linked in.png"/>
          <p:cNvPicPr>
            <a:picLocks noChangeAspect="1"/>
          </p:cNvPicPr>
          <p:nvPr/>
        </p:nvPicPr>
        <p:blipFill rotWithShape="1">
          <a:blip r:embed="rId4">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44" name="Picture 43" descr="Logo Google_Plus.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48" name="TextBox 47"/>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16944036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37" name="Rectangle 36"/>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5657159" y="1333568"/>
            <a:ext cx="852130" cy="37526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2009</a:t>
            </a:r>
          </a:p>
          <a:p>
            <a:pPr algn="ctr"/>
            <a:r>
              <a:rPr lang="en-US" sz="2000" b="1" dirty="0" smtClean="0"/>
              <a:t>-</a:t>
            </a:r>
          </a:p>
          <a:p>
            <a:pPr algn="ctr"/>
            <a:r>
              <a:rPr lang="en-US" sz="2000" b="1" dirty="0" smtClean="0"/>
              <a:t>2011</a:t>
            </a:r>
            <a:endParaRPr lang="en-IN" sz="2000" b="1" dirty="0"/>
          </a:p>
        </p:txBody>
      </p:sp>
      <p:sp>
        <p:nvSpPr>
          <p:cNvPr id="39" name="Rectangle 38"/>
          <p:cNvSpPr/>
          <p:nvPr/>
        </p:nvSpPr>
        <p:spPr>
          <a:xfrm>
            <a:off x="6585576" y="1333568"/>
            <a:ext cx="852130" cy="37526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2010</a:t>
            </a:r>
          </a:p>
          <a:p>
            <a:pPr algn="ctr"/>
            <a:r>
              <a:rPr lang="en-US" sz="2000" b="1" dirty="0" smtClean="0"/>
              <a:t>-</a:t>
            </a:r>
          </a:p>
          <a:p>
            <a:pPr algn="ctr"/>
            <a:r>
              <a:rPr lang="en-US" sz="2000" b="1" dirty="0" smtClean="0"/>
              <a:t>2012</a:t>
            </a:r>
            <a:endParaRPr lang="en-IN" sz="2000" b="1" dirty="0"/>
          </a:p>
        </p:txBody>
      </p:sp>
      <p:sp>
        <p:nvSpPr>
          <p:cNvPr id="40" name="Rectangle 39"/>
          <p:cNvSpPr/>
          <p:nvPr/>
        </p:nvSpPr>
        <p:spPr>
          <a:xfrm>
            <a:off x="7513993" y="1333568"/>
            <a:ext cx="852130" cy="37526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2011</a:t>
            </a:r>
          </a:p>
          <a:p>
            <a:pPr algn="ctr"/>
            <a:r>
              <a:rPr lang="en-US" sz="2000" b="1" dirty="0" smtClean="0"/>
              <a:t>-</a:t>
            </a:r>
          </a:p>
          <a:p>
            <a:pPr algn="ctr"/>
            <a:r>
              <a:rPr lang="en-US" sz="2000" b="1" dirty="0" smtClean="0"/>
              <a:t>2013</a:t>
            </a:r>
            <a:endParaRPr lang="en-IN" sz="2000" b="1" dirty="0"/>
          </a:p>
        </p:txBody>
      </p:sp>
      <p:sp>
        <p:nvSpPr>
          <p:cNvPr id="41" name="Rectangle 40"/>
          <p:cNvSpPr/>
          <p:nvPr/>
        </p:nvSpPr>
        <p:spPr>
          <a:xfrm>
            <a:off x="8442410" y="1333568"/>
            <a:ext cx="852130" cy="37526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2012</a:t>
            </a:r>
          </a:p>
          <a:p>
            <a:pPr algn="ctr"/>
            <a:r>
              <a:rPr lang="en-US" sz="2000" b="1" dirty="0" smtClean="0"/>
              <a:t>-</a:t>
            </a:r>
          </a:p>
          <a:p>
            <a:pPr algn="ctr"/>
            <a:r>
              <a:rPr lang="en-US" sz="2000" b="1" dirty="0" smtClean="0"/>
              <a:t>2014</a:t>
            </a:r>
            <a:endParaRPr lang="en-IN" sz="2000" b="1" dirty="0"/>
          </a:p>
        </p:txBody>
      </p:sp>
      <p:sp>
        <p:nvSpPr>
          <p:cNvPr id="42" name="Rectangle 41"/>
          <p:cNvSpPr/>
          <p:nvPr/>
        </p:nvSpPr>
        <p:spPr>
          <a:xfrm>
            <a:off x="9370827" y="1333568"/>
            <a:ext cx="852130" cy="37526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2013</a:t>
            </a:r>
          </a:p>
          <a:p>
            <a:pPr algn="ctr"/>
            <a:r>
              <a:rPr lang="en-US" sz="2000" b="1" dirty="0" smtClean="0"/>
              <a:t>-</a:t>
            </a:r>
          </a:p>
          <a:p>
            <a:pPr algn="ctr"/>
            <a:r>
              <a:rPr lang="en-US" sz="2000" b="1" dirty="0" smtClean="0"/>
              <a:t>2015</a:t>
            </a:r>
            <a:endParaRPr lang="en-IN" sz="2000" b="1" dirty="0"/>
          </a:p>
        </p:txBody>
      </p:sp>
      <p:sp>
        <p:nvSpPr>
          <p:cNvPr id="43" name="Rectangle 42"/>
          <p:cNvSpPr/>
          <p:nvPr/>
        </p:nvSpPr>
        <p:spPr>
          <a:xfrm>
            <a:off x="10299244" y="1333568"/>
            <a:ext cx="852130" cy="37526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2014</a:t>
            </a:r>
          </a:p>
          <a:p>
            <a:pPr algn="ctr"/>
            <a:r>
              <a:rPr lang="en-US" sz="2000" b="1" dirty="0" smtClean="0"/>
              <a:t>-</a:t>
            </a:r>
          </a:p>
          <a:p>
            <a:pPr algn="ctr"/>
            <a:r>
              <a:rPr lang="en-US" sz="2000" b="1" dirty="0" smtClean="0"/>
              <a:t>2016</a:t>
            </a:r>
            <a:endParaRPr lang="en-IN" sz="2000" b="1" dirty="0"/>
          </a:p>
        </p:txBody>
      </p:sp>
      <p:sp>
        <p:nvSpPr>
          <p:cNvPr id="44" name="Rectangle 43"/>
          <p:cNvSpPr/>
          <p:nvPr/>
        </p:nvSpPr>
        <p:spPr>
          <a:xfrm>
            <a:off x="11227661" y="1333568"/>
            <a:ext cx="852130" cy="375266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2015</a:t>
            </a:r>
          </a:p>
          <a:p>
            <a:pPr algn="ctr"/>
            <a:r>
              <a:rPr lang="en-US" sz="2000" b="1" dirty="0" smtClean="0"/>
              <a:t>-</a:t>
            </a:r>
          </a:p>
          <a:p>
            <a:pPr algn="ctr"/>
            <a:r>
              <a:rPr lang="en-US" sz="2000" b="1" dirty="0" smtClean="0"/>
              <a:t>2017</a:t>
            </a:r>
            <a:endParaRPr lang="en-IN" sz="2000" b="1" dirty="0"/>
          </a:p>
        </p:txBody>
      </p:sp>
      <p:pic>
        <p:nvPicPr>
          <p:cNvPr id="45" name="Picture 2" descr="http://globalcenters.columbia.edu/files/cgc/photo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6" y="1333568"/>
            <a:ext cx="2861872" cy="1907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http://globalcenters.columbia.edu/mumbai/files/globalcenters_mumbai/photo%2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8016" y="3178320"/>
            <a:ext cx="2861872" cy="190791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618016" y="352843"/>
            <a:ext cx="9573984" cy="369332"/>
          </a:xfrm>
          <a:prstGeom prst="rect">
            <a:avLst/>
          </a:prstGeom>
          <a:solidFill>
            <a:schemeClr val="bg2">
              <a:lumMod val="90000"/>
            </a:schemeClr>
          </a:solidFill>
        </p:spPr>
        <p:txBody>
          <a:bodyPr wrap="square" rtlCol="0">
            <a:spAutoFit/>
          </a:bodyPr>
          <a:lstStyle/>
          <a:p>
            <a:r>
              <a:rPr lang="en-US" b="1" dirty="0" smtClean="0"/>
              <a:t>Alumni</a:t>
            </a:r>
            <a:endParaRPr lang="en-IN" b="1" dirty="0"/>
          </a:p>
        </p:txBody>
      </p:sp>
      <p:sp>
        <p:nvSpPr>
          <p:cNvPr id="27" name="Rectangle 26"/>
          <p:cNvSpPr/>
          <p:nvPr/>
        </p:nvSpPr>
        <p:spPr>
          <a:xfrm>
            <a:off x="7437706" y="5237426"/>
            <a:ext cx="4642085" cy="1169551"/>
          </a:xfrm>
          <a:prstGeom prst="rect">
            <a:avLst/>
          </a:prstGeom>
        </p:spPr>
        <p:txBody>
          <a:bodyPr wrap="square">
            <a:spAutoFit/>
          </a:bodyPr>
          <a:lstStyle/>
          <a:p>
            <a:r>
              <a:rPr lang="en-IN" sz="1400" b="1" i="1" dirty="0">
                <a:solidFill>
                  <a:schemeClr val="accent3">
                    <a:lumMod val="75000"/>
                  </a:schemeClr>
                </a:solidFill>
                <a:latin typeface="Arial Narrow" panose="020B0606020202030204" pitchFamily="34" charset="0"/>
              </a:rPr>
              <a:t> </a:t>
            </a:r>
            <a:r>
              <a:rPr lang="en-IN" sz="1400" i="1" dirty="0">
                <a:solidFill>
                  <a:schemeClr val="accent3">
                    <a:lumMod val="75000"/>
                  </a:schemeClr>
                </a:solidFill>
                <a:latin typeface="Arial Narrow" panose="020B0606020202030204" pitchFamily="34" charset="0"/>
              </a:rPr>
              <a:t>I came to the institute with some experience in the urban planning field and initially thought that 'I knew it all' but I must admit that the 2 years that I spent in RSIURP doing URP formal studies were totally worth and opened up many unknown arenas for me</a:t>
            </a:r>
            <a:r>
              <a:rPr lang="en-IN" sz="1400" i="1" dirty="0" smtClean="0">
                <a:solidFill>
                  <a:schemeClr val="accent3">
                    <a:lumMod val="75000"/>
                  </a:schemeClr>
                </a:solidFill>
                <a:latin typeface="arial" panose="020B0604020202020204" pitchFamily="34" charset="0"/>
              </a:rPr>
              <a:t>.</a:t>
            </a:r>
          </a:p>
          <a:p>
            <a:pPr algn="r"/>
            <a:r>
              <a:rPr lang="en-US" sz="1400" i="1" dirty="0">
                <a:solidFill>
                  <a:srgbClr val="222222"/>
                </a:solidFill>
                <a:latin typeface="arial" panose="020B0604020202020204" pitchFamily="34" charset="0"/>
              </a:rPr>
              <a:t>	</a:t>
            </a:r>
            <a:r>
              <a:rPr lang="en-US" sz="1400" i="1" dirty="0" smtClean="0">
                <a:solidFill>
                  <a:srgbClr val="222222"/>
                </a:solidFill>
                <a:latin typeface="arial" panose="020B0604020202020204" pitchFamily="34" charset="0"/>
              </a:rPr>
              <a:t>	</a:t>
            </a:r>
            <a:r>
              <a:rPr lang="en-US" sz="1400" b="1" i="1" dirty="0" smtClean="0">
                <a:solidFill>
                  <a:schemeClr val="tx1">
                    <a:lumMod val="50000"/>
                    <a:lumOff val="50000"/>
                  </a:schemeClr>
                </a:solidFill>
                <a:latin typeface="arial" panose="020B0604020202020204" pitchFamily="34" charset="0"/>
              </a:rPr>
              <a:t>PRACHI MERCHANT</a:t>
            </a:r>
            <a:endParaRPr lang="en-IN" sz="1400" b="1" i="1" dirty="0">
              <a:solidFill>
                <a:schemeClr val="tx1">
                  <a:lumMod val="50000"/>
                  <a:lumOff val="50000"/>
                </a:schemeClr>
              </a:solidFill>
            </a:endParaRPr>
          </a:p>
        </p:txBody>
      </p:sp>
      <p:sp>
        <p:nvSpPr>
          <p:cNvPr id="28" name="Rectangle 27"/>
          <p:cNvSpPr/>
          <p:nvPr/>
        </p:nvSpPr>
        <p:spPr>
          <a:xfrm>
            <a:off x="2618016" y="5086234"/>
            <a:ext cx="3891272" cy="1815882"/>
          </a:xfrm>
          <a:prstGeom prst="rect">
            <a:avLst/>
          </a:prstGeom>
        </p:spPr>
        <p:txBody>
          <a:bodyPr wrap="square">
            <a:spAutoFit/>
          </a:bodyPr>
          <a:lstStyle/>
          <a:p>
            <a:r>
              <a:rPr lang="en-US" sz="1400" b="1" i="1" dirty="0" smtClean="0">
                <a:solidFill>
                  <a:schemeClr val="accent3">
                    <a:lumMod val="75000"/>
                  </a:schemeClr>
                </a:solidFill>
                <a:latin typeface="Arial Narrow" panose="020B0606020202030204" pitchFamily="34" charset="0"/>
              </a:rPr>
              <a:t>News or Events for Alumni</a:t>
            </a:r>
          </a:p>
          <a:p>
            <a:endParaRPr lang="en-US" sz="1400" b="1" i="1" dirty="0">
              <a:solidFill>
                <a:schemeClr val="accent3">
                  <a:lumMod val="75000"/>
                </a:schemeClr>
              </a:solidFill>
              <a:latin typeface="Arial Narrow" panose="020B0606020202030204" pitchFamily="34" charset="0"/>
            </a:endParaRPr>
          </a:p>
          <a:p>
            <a:r>
              <a:rPr lang="en-US" sz="1400" b="1" i="1" dirty="0" smtClean="0">
                <a:solidFill>
                  <a:schemeClr val="accent3">
                    <a:lumMod val="75000"/>
                  </a:schemeClr>
                </a:solidFill>
                <a:latin typeface="Arial Narrow" panose="020B0606020202030204" pitchFamily="34" charset="0"/>
              </a:rPr>
              <a:t>Volunteer </a:t>
            </a:r>
            <a:r>
              <a:rPr lang="en-US" sz="1400" b="1" i="1" dirty="0" err="1" smtClean="0">
                <a:solidFill>
                  <a:schemeClr val="accent3">
                    <a:lumMod val="75000"/>
                  </a:schemeClr>
                </a:solidFill>
                <a:latin typeface="Arial Narrow" panose="020B0606020202030204" pitchFamily="34" charset="0"/>
              </a:rPr>
              <a:t>oportunities</a:t>
            </a:r>
            <a:endParaRPr lang="en-US" sz="1400" b="1" i="1" dirty="0" smtClean="0">
              <a:solidFill>
                <a:schemeClr val="accent3">
                  <a:lumMod val="75000"/>
                </a:schemeClr>
              </a:solidFill>
              <a:latin typeface="Arial Narrow" panose="020B0606020202030204" pitchFamily="34" charset="0"/>
            </a:endParaRPr>
          </a:p>
          <a:p>
            <a:endParaRPr lang="en-US" sz="1400" b="1" i="1" dirty="0">
              <a:solidFill>
                <a:schemeClr val="accent3">
                  <a:lumMod val="75000"/>
                </a:schemeClr>
              </a:solidFill>
              <a:latin typeface="Arial Narrow" panose="020B0606020202030204" pitchFamily="34" charset="0"/>
            </a:endParaRPr>
          </a:p>
          <a:p>
            <a:endParaRPr lang="en-US" sz="1400" b="1" i="1" dirty="0" smtClean="0">
              <a:solidFill>
                <a:schemeClr val="accent3">
                  <a:lumMod val="75000"/>
                </a:schemeClr>
              </a:solidFill>
              <a:latin typeface="Arial Narrow" panose="020B0606020202030204" pitchFamily="34" charset="0"/>
            </a:endParaRPr>
          </a:p>
          <a:p>
            <a:endParaRPr lang="en-US" sz="1400" b="1" i="1" dirty="0">
              <a:solidFill>
                <a:schemeClr val="accent3">
                  <a:lumMod val="75000"/>
                </a:schemeClr>
              </a:solidFill>
              <a:latin typeface="Arial Narrow" panose="020B0606020202030204" pitchFamily="34" charset="0"/>
            </a:endParaRPr>
          </a:p>
          <a:p>
            <a:endParaRPr lang="en-US" sz="1400" b="1" i="1" dirty="0" smtClean="0">
              <a:solidFill>
                <a:schemeClr val="accent3">
                  <a:lumMod val="75000"/>
                </a:schemeClr>
              </a:solidFill>
              <a:latin typeface="Arial Narrow" panose="020B0606020202030204" pitchFamily="34" charset="0"/>
            </a:endParaRPr>
          </a:p>
          <a:p>
            <a:endParaRPr lang="en-IN" sz="1400" b="1" i="1" dirty="0">
              <a:solidFill>
                <a:schemeClr val="tx1">
                  <a:lumMod val="50000"/>
                  <a:lumOff val="50000"/>
                </a:schemeClr>
              </a:solidFill>
            </a:endParaRPr>
          </a:p>
        </p:txBody>
      </p:sp>
      <p:sp>
        <p:nvSpPr>
          <p:cNvPr id="29" name="Rectangle 2"/>
          <p:cNvSpPr>
            <a:spLocks noChangeArrowheads="1"/>
          </p:cNvSpPr>
          <p:nvPr/>
        </p:nvSpPr>
        <p:spPr bwMode="auto">
          <a:xfrm>
            <a:off x="2558874" y="581826"/>
            <a:ext cx="9633126" cy="73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400" dirty="0" smtClean="0">
                <a:latin typeface="+mn-lt"/>
              </a:rPr>
              <a:t>The connection you will make with us will be for lifetime. </a:t>
            </a:r>
            <a:r>
              <a:rPr lang="en-US" altLang="en-US" sz="1400" dirty="0" err="1" smtClean="0">
                <a:latin typeface="+mn-lt"/>
              </a:rPr>
              <a:t>Rachana</a:t>
            </a:r>
            <a:r>
              <a:rPr lang="en-US" altLang="en-US" sz="1400" dirty="0" smtClean="0">
                <a:latin typeface="+mn-lt"/>
              </a:rPr>
              <a:t> offers alumni many ways to stay connected with each other and the institution. Some of them visit the institution regularly during juries  or annual function.</a:t>
            </a:r>
            <a:endParaRPr lang="en-US" altLang="en-US" sz="1400" dirty="0">
              <a:latin typeface="+mn-lt"/>
            </a:endParaRPr>
          </a:p>
        </p:txBody>
      </p:sp>
      <p:pic>
        <p:nvPicPr>
          <p:cNvPr id="30" name="Picture 29" descr="fb-art.jp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31" name="Picture 30" descr="linked in.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32" name="Picture 31" descr="Logo Google_Plus.png"/>
          <p:cNvPicPr>
            <a:picLocks noChangeAspect="1"/>
          </p:cNvPicPr>
          <p:nvPr/>
        </p:nvPicPr>
        <p:blipFill rotWithShape="1">
          <a:blip r:embed="rId7">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33" name="TextBox 32"/>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10304359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37" name="Rectangle 36"/>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5657159" y="1333568"/>
            <a:ext cx="852130" cy="3752667"/>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2012</a:t>
            </a:r>
          </a:p>
          <a:p>
            <a:pPr algn="ctr"/>
            <a:r>
              <a:rPr lang="en-US" sz="2000" b="1" dirty="0" smtClean="0"/>
              <a:t>-</a:t>
            </a:r>
          </a:p>
          <a:p>
            <a:pPr algn="ctr"/>
            <a:r>
              <a:rPr lang="en-US" sz="2000" b="1" dirty="0" smtClean="0"/>
              <a:t>2014</a:t>
            </a:r>
            <a:endParaRPr lang="en-IN" sz="2000" b="1" dirty="0"/>
          </a:p>
        </p:txBody>
      </p:sp>
      <p:pic>
        <p:nvPicPr>
          <p:cNvPr id="45" name="Picture 2" descr="http://globalcenters.columbia.edu/files/cgc/photo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016" y="1333568"/>
            <a:ext cx="2861872" cy="1907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http://globalcenters.columbia.edu/mumbai/files/globalcenters_mumbai/photo%2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8016" y="3178320"/>
            <a:ext cx="2861872" cy="19079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4082" t="6961" r="4262" b="22098"/>
          <a:stretch/>
        </p:blipFill>
        <p:spPr>
          <a:xfrm>
            <a:off x="9416383" y="4091813"/>
            <a:ext cx="914400" cy="914400"/>
          </a:xfrm>
          <a:prstGeom prst="rect">
            <a:avLst/>
          </a:prstGeom>
        </p:spPr>
      </p:pic>
      <p:pic>
        <p:nvPicPr>
          <p:cNvPr id="68" name="Picture 67"/>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t="16883" b="16883"/>
          <a:stretch/>
        </p:blipFill>
        <p:spPr>
          <a:xfrm>
            <a:off x="10322949" y="1344062"/>
            <a:ext cx="914400" cy="914400"/>
          </a:xfrm>
          <a:prstGeom prst="rect">
            <a:avLst/>
          </a:prstGeom>
        </p:spPr>
      </p:pic>
      <p:sp>
        <p:nvSpPr>
          <p:cNvPr id="6" name="Rectangle 5"/>
          <p:cNvSpPr/>
          <p:nvPr/>
        </p:nvSpPr>
        <p:spPr>
          <a:xfrm>
            <a:off x="2618016" y="5086234"/>
            <a:ext cx="3891272" cy="1815882"/>
          </a:xfrm>
          <a:prstGeom prst="rect">
            <a:avLst/>
          </a:prstGeom>
        </p:spPr>
        <p:txBody>
          <a:bodyPr wrap="square">
            <a:spAutoFit/>
          </a:bodyPr>
          <a:lstStyle/>
          <a:p>
            <a:r>
              <a:rPr lang="en-US" sz="1400" b="1" i="1" dirty="0" smtClean="0">
                <a:solidFill>
                  <a:schemeClr val="accent3">
                    <a:lumMod val="75000"/>
                  </a:schemeClr>
                </a:solidFill>
                <a:latin typeface="Arial Narrow" panose="020B0606020202030204" pitchFamily="34" charset="0"/>
              </a:rPr>
              <a:t>News or Events for Alumni</a:t>
            </a:r>
          </a:p>
          <a:p>
            <a:endParaRPr lang="en-US" sz="1400" b="1" i="1" dirty="0">
              <a:solidFill>
                <a:schemeClr val="accent3">
                  <a:lumMod val="75000"/>
                </a:schemeClr>
              </a:solidFill>
              <a:latin typeface="Arial Narrow" panose="020B0606020202030204" pitchFamily="34" charset="0"/>
            </a:endParaRPr>
          </a:p>
          <a:p>
            <a:r>
              <a:rPr lang="en-US" sz="1400" b="1" i="1" dirty="0" smtClean="0">
                <a:solidFill>
                  <a:schemeClr val="accent3">
                    <a:lumMod val="75000"/>
                  </a:schemeClr>
                </a:solidFill>
                <a:latin typeface="Arial Narrow" panose="020B0606020202030204" pitchFamily="34" charset="0"/>
              </a:rPr>
              <a:t>Volunteer </a:t>
            </a:r>
            <a:r>
              <a:rPr lang="en-US" sz="1400" b="1" i="1" dirty="0" err="1" smtClean="0">
                <a:solidFill>
                  <a:schemeClr val="accent3">
                    <a:lumMod val="75000"/>
                  </a:schemeClr>
                </a:solidFill>
                <a:latin typeface="Arial Narrow" panose="020B0606020202030204" pitchFamily="34" charset="0"/>
              </a:rPr>
              <a:t>oportunities</a:t>
            </a:r>
            <a:endParaRPr lang="en-US" sz="1400" b="1" i="1" dirty="0" smtClean="0">
              <a:solidFill>
                <a:schemeClr val="accent3">
                  <a:lumMod val="75000"/>
                </a:schemeClr>
              </a:solidFill>
              <a:latin typeface="Arial Narrow" panose="020B0606020202030204" pitchFamily="34" charset="0"/>
            </a:endParaRPr>
          </a:p>
          <a:p>
            <a:endParaRPr lang="en-US" sz="1400" b="1" i="1" dirty="0">
              <a:solidFill>
                <a:schemeClr val="accent3">
                  <a:lumMod val="75000"/>
                </a:schemeClr>
              </a:solidFill>
              <a:latin typeface="Arial Narrow" panose="020B0606020202030204" pitchFamily="34" charset="0"/>
            </a:endParaRPr>
          </a:p>
          <a:p>
            <a:endParaRPr lang="en-US" sz="1400" b="1" i="1" dirty="0" smtClean="0">
              <a:solidFill>
                <a:schemeClr val="accent3">
                  <a:lumMod val="75000"/>
                </a:schemeClr>
              </a:solidFill>
              <a:latin typeface="Arial Narrow" panose="020B0606020202030204" pitchFamily="34" charset="0"/>
            </a:endParaRPr>
          </a:p>
          <a:p>
            <a:endParaRPr lang="en-US" sz="1400" b="1" i="1" dirty="0">
              <a:solidFill>
                <a:schemeClr val="accent3">
                  <a:lumMod val="75000"/>
                </a:schemeClr>
              </a:solidFill>
              <a:latin typeface="Arial Narrow" panose="020B0606020202030204" pitchFamily="34" charset="0"/>
            </a:endParaRPr>
          </a:p>
          <a:p>
            <a:endParaRPr lang="en-US" sz="1400" b="1" i="1" dirty="0" smtClean="0">
              <a:solidFill>
                <a:schemeClr val="accent3">
                  <a:lumMod val="75000"/>
                </a:schemeClr>
              </a:solidFill>
              <a:latin typeface="Arial Narrow" panose="020B0606020202030204" pitchFamily="34" charset="0"/>
            </a:endParaRPr>
          </a:p>
          <a:p>
            <a:endParaRPr lang="en-IN" sz="1400" b="1" i="1" dirty="0">
              <a:solidFill>
                <a:schemeClr val="tx1">
                  <a:lumMod val="50000"/>
                  <a:lumOff val="50000"/>
                </a:schemeClr>
              </a:solidFill>
            </a:endParaRPr>
          </a:p>
        </p:txBody>
      </p:sp>
      <p:sp>
        <p:nvSpPr>
          <p:cNvPr id="70" name="TextBox 69"/>
          <p:cNvSpPr txBox="1"/>
          <p:nvPr/>
        </p:nvSpPr>
        <p:spPr>
          <a:xfrm>
            <a:off x="2618016" y="352843"/>
            <a:ext cx="9573984" cy="369332"/>
          </a:xfrm>
          <a:prstGeom prst="rect">
            <a:avLst/>
          </a:prstGeom>
          <a:solidFill>
            <a:schemeClr val="bg2">
              <a:lumMod val="90000"/>
            </a:schemeClr>
          </a:solidFill>
        </p:spPr>
        <p:txBody>
          <a:bodyPr wrap="square" rtlCol="0">
            <a:spAutoFit/>
          </a:bodyPr>
          <a:lstStyle/>
          <a:p>
            <a:r>
              <a:rPr lang="en-US" b="1" dirty="0" smtClean="0"/>
              <a:t>Alumni</a:t>
            </a:r>
            <a:endParaRPr lang="en-IN" b="1" dirty="0"/>
          </a:p>
        </p:txBody>
      </p:sp>
      <p:pic>
        <p:nvPicPr>
          <p:cNvPr id="1032" name="Picture 8" descr="kalyani mergal's profile photo"/>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832" y="4087572"/>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inal Mardikar's profile photo"/>
          <p:cNvPicPr>
            <a:picLocks noChangeAspect="1" noChangeArrowheads="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7586478" y="3169739"/>
            <a:ext cx="914400" cy="9253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sonam V P's profile photo"/>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6857" y="4087573"/>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Pooja Godbole's profile photo"/>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634" y="5002812"/>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ikhil Khadangale's profile photo"/>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1250" y="498829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DSC_0864.JPG"/>
          <p:cNvPicPr>
            <a:picLocks noChangeAspect="1"/>
          </p:cNvPicPr>
          <p:nvPr/>
        </p:nvPicPr>
        <p:blipFill>
          <a:blip r:embed="rId11" cstate="print">
            <a:duotone>
              <a:schemeClr val="accent3">
                <a:shade val="45000"/>
                <a:satMod val="135000"/>
              </a:schemeClr>
              <a:prstClr val="white"/>
            </a:duotone>
          </a:blip>
          <a:srcRect t="14444" r="6057" b="23334"/>
          <a:stretch>
            <a:fillRect/>
          </a:stretch>
        </p:blipFill>
        <p:spPr>
          <a:xfrm>
            <a:off x="8502278" y="2258794"/>
            <a:ext cx="914400" cy="914400"/>
          </a:xfrm>
          <a:prstGeom prst="rect">
            <a:avLst/>
          </a:prstGeom>
        </p:spPr>
      </p:pic>
      <p:pic>
        <p:nvPicPr>
          <p:cNvPr id="72" name="Picture 71" descr="IMG-20131026-WA0021.jpg"/>
          <p:cNvPicPr>
            <a:picLocks noChangeAspect="1"/>
          </p:cNvPicPr>
          <p:nvPr/>
        </p:nvPicPr>
        <p:blipFill>
          <a:blip r:embed="rId12" cstate="print">
            <a:duotone>
              <a:schemeClr val="bg2">
                <a:shade val="45000"/>
                <a:satMod val="135000"/>
              </a:schemeClr>
              <a:prstClr val="white"/>
            </a:duotone>
          </a:blip>
          <a:srcRect l="25264" t="21111" r="11775" b="31632"/>
          <a:stretch>
            <a:fillRect/>
          </a:stretch>
        </p:blipFill>
        <p:spPr>
          <a:xfrm>
            <a:off x="7585714" y="4997191"/>
            <a:ext cx="914400" cy="915096"/>
          </a:xfrm>
          <a:prstGeom prst="rect">
            <a:avLst/>
          </a:prstGeom>
        </p:spPr>
      </p:pic>
      <p:pic>
        <p:nvPicPr>
          <p:cNvPr id="73" name="Picture 2" descr="C:\Users\SRSRDPY\Desktop\CLASS PHOTOS\SORTED\INDIVIDUAL\IMG-20131026-WA0022.jpg"/>
          <p:cNvPicPr>
            <a:picLocks noChangeAspect="1" noChangeArrowheads="1"/>
          </p:cNvPicPr>
          <p:nvPr/>
        </p:nvPicPr>
        <p:blipFill>
          <a:blip r:embed="rId13">
            <a:duotone>
              <a:schemeClr val="bg2">
                <a:shade val="45000"/>
                <a:satMod val="135000"/>
              </a:schemeClr>
              <a:prstClr val="white"/>
            </a:duotone>
          </a:blip>
          <a:srcRect l="1695" b="1323"/>
          <a:stretch>
            <a:fillRect/>
          </a:stretch>
        </p:blipFill>
        <p:spPr bwMode="auto">
          <a:xfrm>
            <a:off x="7586552" y="4089552"/>
            <a:ext cx="914400" cy="917857"/>
          </a:xfrm>
          <a:prstGeom prst="rect">
            <a:avLst/>
          </a:prstGeom>
          <a:noFill/>
        </p:spPr>
      </p:pic>
      <p:pic>
        <p:nvPicPr>
          <p:cNvPr id="74" name="Picture 73" descr="IMG-20131026-WA0007.jpg"/>
          <p:cNvPicPr>
            <a:picLocks noChangeAspect="1"/>
          </p:cNvPicPr>
          <p:nvPr/>
        </p:nvPicPr>
        <p:blipFill>
          <a:blip r:embed="rId14" cstate="print">
            <a:duotone>
              <a:schemeClr val="bg2">
                <a:shade val="45000"/>
                <a:satMod val="135000"/>
              </a:schemeClr>
              <a:prstClr val="white"/>
            </a:duotone>
          </a:blip>
          <a:srcRect l="15546" r="28399" b="43946"/>
          <a:stretch>
            <a:fillRect/>
          </a:stretch>
        </p:blipFill>
        <p:spPr>
          <a:xfrm>
            <a:off x="8501250" y="4084597"/>
            <a:ext cx="914400" cy="914400"/>
          </a:xfrm>
          <a:prstGeom prst="rect">
            <a:avLst/>
          </a:prstGeom>
        </p:spPr>
      </p:pic>
      <p:pic>
        <p:nvPicPr>
          <p:cNvPr id="75" name="Picture 74" descr="Mohin.jpg"/>
          <p:cNvPicPr>
            <a:picLocks noChangeAspect="1"/>
          </p:cNvPicPr>
          <p:nvPr/>
        </p:nvPicPr>
        <p:blipFill>
          <a:blip r:embed="rId15" cstate="print">
            <a:duotone>
              <a:schemeClr val="bg2">
                <a:shade val="45000"/>
                <a:satMod val="135000"/>
              </a:schemeClr>
              <a:prstClr val="white"/>
            </a:duotone>
          </a:blip>
          <a:srcRect t="12706" r="50833" b="13499"/>
          <a:stretch>
            <a:fillRect/>
          </a:stretch>
        </p:blipFill>
        <p:spPr>
          <a:xfrm>
            <a:off x="9413130" y="2258642"/>
            <a:ext cx="914400" cy="914958"/>
          </a:xfrm>
          <a:prstGeom prst="rect">
            <a:avLst/>
          </a:prstGeom>
        </p:spPr>
      </p:pic>
      <p:pic>
        <p:nvPicPr>
          <p:cNvPr id="76" name="Picture 75" descr="DSC_0835.JPG"/>
          <p:cNvPicPr>
            <a:picLocks noChangeAspect="1"/>
          </p:cNvPicPr>
          <p:nvPr/>
        </p:nvPicPr>
        <p:blipFill>
          <a:blip r:embed="rId16" cstate="print">
            <a:duotone>
              <a:schemeClr val="accent3">
                <a:shade val="45000"/>
                <a:satMod val="135000"/>
              </a:schemeClr>
              <a:prstClr val="white"/>
            </a:duotone>
          </a:blip>
          <a:srcRect l="38872" t="5964" r="28395" b="44602"/>
          <a:stretch>
            <a:fillRect/>
          </a:stretch>
        </p:blipFill>
        <p:spPr>
          <a:xfrm>
            <a:off x="10328556" y="2254657"/>
            <a:ext cx="914400" cy="914675"/>
          </a:xfrm>
          <a:prstGeom prst="rect">
            <a:avLst/>
          </a:prstGeom>
          <a:noFill/>
        </p:spPr>
      </p:pic>
      <p:pic>
        <p:nvPicPr>
          <p:cNvPr id="77" name="Picture 76" descr="20131026_135115_Richtone(HDR).jpg"/>
          <p:cNvPicPr>
            <a:picLocks noChangeAspect="1"/>
          </p:cNvPicPr>
          <p:nvPr/>
        </p:nvPicPr>
        <p:blipFill>
          <a:blip r:embed="rId17" cstate="print">
            <a:duotone>
              <a:schemeClr val="accent3">
                <a:shade val="45000"/>
                <a:satMod val="135000"/>
              </a:schemeClr>
              <a:prstClr val="white"/>
            </a:duotone>
          </a:blip>
          <a:srcRect l="13869" t="14444" r="27595" b="41685"/>
          <a:stretch>
            <a:fillRect/>
          </a:stretch>
        </p:blipFill>
        <p:spPr>
          <a:xfrm>
            <a:off x="10325318" y="3174304"/>
            <a:ext cx="914400" cy="913705"/>
          </a:xfrm>
          <a:prstGeom prst="rect">
            <a:avLst/>
          </a:prstGeom>
          <a:noFill/>
        </p:spPr>
      </p:pic>
      <p:pic>
        <p:nvPicPr>
          <p:cNvPr id="78" name="Picture 77" descr="20131026_145025.jpg"/>
          <p:cNvPicPr>
            <a:picLocks noChangeAspect="1"/>
          </p:cNvPicPr>
          <p:nvPr/>
        </p:nvPicPr>
        <p:blipFill>
          <a:blip r:embed="rId18" cstate="print">
            <a:duotone>
              <a:schemeClr val="accent3">
                <a:shade val="45000"/>
                <a:satMod val="135000"/>
              </a:schemeClr>
              <a:prstClr val="white"/>
            </a:duotone>
          </a:blip>
          <a:srcRect l="21981" t="24444" r="26503" b="37160"/>
          <a:stretch>
            <a:fillRect/>
          </a:stretch>
        </p:blipFill>
        <p:spPr>
          <a:xfrm>
            <a:off x="9409911" y="1344334"/>
            <a:ext cx="914400" cy="914899"/>
          </a:xfrm>
          <a:prstGeom prst="rect">
            <a:avLst/>
          </a:prstGeom>
        </p:spPr>
      </p:pic>
      <p:pic>
        <p:nvPicPr>
          <p:cNvPr id="79" name="Picture 78" descr="IMG-20131026-WA0025.jpg"/>
          <p:cNvPicPr>
            <a:picLocks noChangeAspect="1"/>
          </p:cNvPicPr>
          <p:nvPr/>
        </p:nvPicPr>
        <p:blipFill rotWithShape="1">
          <a:blip r:embed="rId19" cstate="print">
            <a:duotone>
              <a:schemeClr val="bg2">
                <a:shade val="45000"/>
                <a:satMod val="135000"/>
              </a:schemeClr>
              <a:prstClr val="white"/>
            </a:duotone>
          </a:blip>
          <a:srcRect l="15026" t="2222" r="9070" b="40850"/>
          <a:stretch/>
        </p:blipFill>
        <p:spPr>
          <a:xfrm>
            <a:off x="6672832" y="1344286"/>
            <a:ext cx="913646" cy="913646"/>
          </a:xfrm>
          <a:prstGeom prst="rect">
            <a:avLst/>
          </a:prstGeom>
        </p:spPr>
      </p:pic>
      <p:pic>
        <p:nvPicPr>
          <p:cNvPr id="80" name="Picture 79" descr="20131026_143431.jpg"/>
          <p:cNvPicPr>
            <a:picLocks noChangeAspect="1"/>
          </p:cNvPicPr>
          <p:nvPr/>
        </p:nvPicPr>
        <p:blipFill>
          <a:blip r:embed="rId20" cstate="print">
            <a:duotone>
              <a:schemeClr val="bg2">
                <a:shade val="45000"/>
                <a:satMod val="135000"/>
              </a:schemeClr>
              <a:prstClr val="white"/>
            </a:duotone>
          </a:blip>
          <a:srcRect l="20082" t="19438" r="20554" b="35986"/>
          <a:stretch>
            <a:fillRect/>
          </a:stretch>
        </p:blipFill>
        <p:spPr>
          <a:xfrm>
            <a:off x="8495511" y="1355825"/>
            <a:ext cx="914400" cy="915525"/>
          </a:xfrm>
          <a:prstGeom prst="rect">
            <a:avLst/>
          </a:prstGeom>
        </p:spPr>
      </p:pic>
      <p:pic>
        <p:nvPicPr>
          <p:cNvPr id="81" name="Picture 80" descr="20131026_134833.jpg"/>
          <p:cNvPicPr>
            <a:picLocks noChangeAspect="1"/>
          </p:cNvPicPr>
          <p:nvPr/>
        </p:nvPicPr>
        <p:blipFill>
          <a:blip r:embed="rId21" cstate="print">
            <a:duotone>
              <a:schemeClr val="accent3">
                <a:shade val="45000"/>
                <a:satMod val="135000"/>
              </a:schemeClr>
              <a:prstClr val="white"/>
            </a:duotone>
          </a:blip>
          <a:srcRect l="16036" t="10000" r="21198" b="42886"/>
          <a:stretch>
            <a:fillRect/>
          </a:stretch>
        </p:blipFill>
        <p:spPr>
          <a:xfrm>
            <a:off x="7586478" y="1346941"/>
            <a:ext cx="914400" cy="915207"/>
          </a:xfrm>
          <a:prstGeom prst="rect">
            <a:avLst/>
          </a:prstGeom>
        </p:spPr>
      </p:pic>
      <p:pic>
        <p:nvPicPr>
          <p:cNvPr id="82" name="Picture 81" descr="1.jpg"/>
          <p:cNvPicPr>
            <a:picLocks noChangeAspect="1"/>
          </p:cNvPicPr>
          <p:nvPr/>
        </p:nvPicPr>
        <p:blipFill>
          <a:blip r:embed="rId22">
            <a:duotone>
              <a:schemeClr val="accent3">
                <a:shade val="45000"/>
                <a:satMod val="135000"/>
              </a:schemeClr>
              <a:prstClr val="white"/>
            </a:duotone>
          </a:blip>
          <a:srcRect l="14233" t="18503" r="44295" b="31758"/>
          <a:stretch>
            <a:fillRect/>
          </a:stretch>
        </p:blipFill>
        <p:spPr>
          <a:xfrm>
            <a:off x="8501250" y="3172279"/>
            <a:ext cx="914400" cy="914998"/>
          </a:xfrm>
          <a:prstGeom prst="rect">
            <a:avLst/>
          </a:prstGeom>
        </p:spPr>
      </p:pic>
      <p:pic>
        <p:nvPicPr>
          <p:cNvPr id="83" name="Picture 2" descr="G:\DATA FOR ALL USERS\PICTURES\URP RACHANA\CLASS PHOTOS\SORTED\INDIVIDUAL\IMG-20131026-WA0024.jpg"/>
          <p:cNvPicPr>
            <a:picLocks noChangeAspect="1" noChangeArrowheads="1"/>
          </p:cNvPicPr>
          <p:nvPr/>
        </p:nvPicPr>
        <p:blipFill>
          <a:blip r:embed="rId23" cstate="print">
            <a:duotone>
              <a:schemeClr val="accent3">
                <a:shade val="45000"/>
                <a:satMod val="135000"/>
              </a:schemeClr>
              <a:prstClr val="white"/>
            </a:duotone>
          </a:blip>
          <a:srcRect l="5560" r="6313" b="34010"/>
          <a:stretch>
            <a:fillRect/>
          </a:stretch>
        </p:blipFill>
        <p:spPr bwMode="auto">
          <a:xfrm>
            <a:off x="9412475" y="3173228"/>
            <a:ext cx="914400" cy="912965"/>
          </a:xfrm>
          <a:prstGeom prst="rect">
            <a:avLst/>
          </a:prstGeom>
          <a:noFill/>
        </p:spPr>
      </p:pic>
      <p:pic>
        <p:nvPicPr>
          <p:cNvPr id="2050" name="Picture 2" descr="G:\DATA FOR ALL USERS\PICTURES\URP RACHANA\CLASS PHOTOS\SORTED\INDIVIDUAL\DSC06136.JPG"/>
          <p:cNvPicPr>
            <a:picLocks noChangeAspect="1" noChangeArrowheads="1"/>
          </p:cNvPicPr>
          <p:nvPr/>
        </p:nvPicPr>
        <p:blipFill>
          <a:blip r:embed="rId24" cstate="print">
            <a:duotone>
              <a:schemeClr val="accent3">
                <a:shade val="45000"/>
                <a:satMod val="135000"/>
              </a:schemeClr>
              <a:prstClr val="white"/>
            </a:duotone>
          </a:blip>
          <a:srcRect l="46390" t="20056" r="31109" b="49944"/>
          <a:stretch>
            <a:fillRect/>
          </a:stretch>
        </p:blipFill>
        <p:spPr bwMode="auto">
          <a:xfrm>
            <a:off x="6672634" y="2257932"/>
            <a:ext cx="914400" cy="914400"/>
          </a:xfrm>
          <a:prstGeom prst="rect">
            <a:avLst/>
          </a:prstGeom>
          <a:noFill/>
        </p:spPr>
      </p:pic>
      <p:pic>
        <p:nvPicPr>
          <p:cNvPr id="2052" name="Picture 4" descr="https://scontent.fmaa1-2.fna.fbcdn.net/hphotos-xpa1/v/t1.0-9/229882_10151129490798111_686883874_n.jpg?oh=0f1b090e2a1a5b0f19d9ab34c5eb31e5&amp;oe=56BC96B7"/>
          <p:cNvPicPr>
            <a:picLocks noChangeAspect="1" noChangeArrowheads="1"/>
          </p:cNvPicPr>
          <p:nvPr/>
        </p:nvPicPr>
        <p:blipFill>
          <a:blip r:embed="rId25" cstate="print">
            <a:duotone>
              <a:schemeClr val="bg2">
                <a:shade val="45000"/>
                <a:satMod val="135000"/>
              </a:schemeClr>
              <a:prstClr val="white"/>
            </a:duotone>
          </a:blip>
          <a:srcRect/>
          <a:stretch>
            <a:fillRect/>
          </a:stretch>
        </p:blipFill>
        <p:spPr bwMode="auto">
          <a:xfrm>
            <a:off x="9412475" y="4998997"/>
            <a:ext cx="914400" cy="914400"/>
          </a:xfrm>
          <a:prstGeom prst="rect">
            <a:avLst/>
          </a:prstGeom>
          <a:noFill/>
        </p:spPr>
      </p:pic>
      <p:pic>
        <p:nvPicPr>
          <p:cNvPr id="2053" name="Picture 5" descr="F:\WEB\GLLERY\537741_409548055756982_198157399_n.jpg"/>
          <p:cNvPicPr>
            <a:picLocks noChangeAspect="1" noChangeArrowheads="1"/>
          </p:cNvPicPr>
          <p:nvPr/>
        </p:nvPicPr>
        <p:blipFill>
          <a:blip r:embed="rId26" cstate="print">
            <a:duotone>
              <a:schemeClr val="bg2">
                <a:shade val="45000"/>
                <a:satMod val="135000"/>
              </a:schemeClr>
              <a:prstClr val="white"/>
            </a:duotone>
          </a:blip>
          <a:srcRect l="1985" r="1517" b="178"/>
          <a:stretch>
            <a:fillRect/>
          </a:stretch>
        </p:blipFill>
        <p:spPr bwMode="auto">
          <a:xfrm>
            <a:off x="6673029" y="3173139"/>
            <a:ext cx="914400" cy="913377"/>
          </a:xfrm>
          <a:prstGeom prst="rect">
            <a:avLst/>
          </a:prstGeom>
          <a:noFill/>
        </p:spPr>
      </p:pic>
      <p:pic>
        <p:nvPicPr>
          <p:cNvPr id="2054" name="Picture 6" descr="F:\WEB\ALUMNI\2012-2014\NEHA.JPG"/>
          <p:cNvPicPr>
            <a:picLocks noChangeAspect="1" noChangeArrowheads="1"/>
          </p:cNvPicPr>
          <p:nvPr/>
        </p:nvPicPr>
        <p:blipFill>
          <a:blip r:embed="rId27" cstate="print">
            <a:duotone>
              <a:schemeClr val="bg2">
                <a:shade val="45000"/>
                <a:satMod val="135000"/>
              </a:schemeClr>
              <a:prstClr val="white"/>
            </a:duotone>
          </a:blip>
          <a:srcRect l="4265" t="92" r="2421" b="-216"/>
          <a:stretch>
            <a:fillRect/>
          </a:stretch>
        </p:blipFill>
        <p:spPr bwMode="auto">
          <a:xfrm>
            <a:off x="7586478" y="2260193"/>
            <a:ext cx="914400" cy="913837"/>
          </a:xfrm>
          <a:prstGeom prst="rect">
            <a:avLst/>
          </a:prstGeom>
          <a:noFill/>
        </p:spPr>
      </p:pic>
      <p:sp>
        <p:nvSpPr>
          <p:cNvPr id="47" name="Rectangle 2"/>
          <p:cNvSpPr>
            <a:spLocks noChangeArrowheads="1"/>
          </p:cNvSpPr>
          <p:nvPr/>
        </p:nvSpPr>
        <p:spPr bwMode="auto">
          <a:xfrm>
            <a:off x="2558874" y="581826"/>
            <a:ext cx="9633126" cy="73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400" dirty="0" smtClean="0">
                <a:latin typeface="+mn-lt"/>
              </a:rPr>
              <a:t>The connection you will make with us will be for lifetime. </a:t>
            </a:r>
            <a:r>
              <a:rPr lang="en-US" altLang="en-US" sz="1400" dirty="0" err="1" smtClean="0">
                <a:latin typeface="+mn-lt"/>
              </a:rPr>
              <a:t>Rachana</a:t>
            </a:r>
            <a:r>
              <a:rPr lang="en-US" altLang="en-US" sz="1400" dirty="0" smtClean="0">
                <a:latin typeface="+mn-lt"/>
              </a:rPr>
              <a:t> offers alumni many ways to stay connected with each other and the institution. Some of them visit the institution regularly during juries  or annual function.</a:t>
            </a:r>
            <a:endParaRPr lang="en-US" altLang="en-US" sz="1400" dirty="0">
              <a:latin typeface="+mn-lt"/>
            </a:endParaRPr>
          </a:p>
        </p:txBody>
      </p:sp>
      <p:pic>
        <p:nvPicPr>
          <p:cNvPr id="48" name="Picture 47" descr="fb-art.jpg"/>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49" name="Picture 48" descr="linked in.png"/>
          <p:cNvPicPr>
            <a:picLocks noChangeAspect="1"/>
          </p:cNvPicPr>
          <p:nvPr/>
        </p:nvPicPr>
        <p:blipFill rotWithShape="1">
          <a:blip r:embed="rId30">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50" name="Picture 49" descr="Logo Google_Plus.png"/>
          <p:cNvPicPr>
            <a:picLocks noChangeAspect="1"/>
          </p:cNvPicPr>
          <p:nvPr/>
        </p:nvPicPr>
        <p:blipFill rotWithShape="1">
          <a:blip r:embed="rId31">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51" name="TextBox 50"/>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12573727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7621" y="1333567"/>
            <a:ext cx="2862267" cy="3752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37" name="Rectangle 36"/>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5657159" y="1333568"/>
            <a:ext cx="852130" cy="3752667"/>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2012</a:t>
            </a:r>
          </a:p>
          <a:p>
            <a:pPr algn="ctr"/>
            <a:r>
              <a:rPr lang="en-US" sz="2000" b="1" dirty="0" smtClean="0"/>
              <a:t>-</a:t>
            </a:r>
          </a:p>
          <a:p>
            <a:pPr algn="ctr"/>
            <a:r>
              <a:rPr lang="en-US" sz="2000" b="1" dirty="0" smtClean="0"/>
              <a:t>2014</a:t>
            </a:r>
            <a:endParaRPr lang="en-IN" sz="2000" b="1" dirty="0"/>
          </a:p>
        </p:txBody>
      </p:sp>
      <p:pic>
        <p:nvPicPr>
          <p:cNvPr id="66" name="Picture 65"/>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4082" t="6961" r="4262" b="22098"/>
          <a:stretch/>
        </p:blipFill>
        <p:spPr>
          <a:xfrm>
            <a:off x="9416383" y="4091813"/>
            <a:ext cx="914400" cy="914400"/>
          </a:xfrm>
          <a:prstGeom prst="rect">
            <a:avLst/>
          </a:prstGeom>
        </p:spPr>
      </p:pic>
      <p:pic>
        <p:nvPicPr>
          <p:cNvPr id="68" name="Picture 67"/>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t="16883" b="16883"/>
          <a:stretch/>
        </p:blipFill>
        <p:spPr>
          <a:xfrm>
            <a:off x="10322949" y="1344062"/>
            <a:ext cx="914400" cy="914400"/>
          </a:xfrm>
          <a:prstGeom prst="rect">
            <a:avLst/>
          </a:prstGeom>
        </p:spPr>
      </p:pic>
      <p:sp>
        <p:nvSpPr>
          <p:cNvPr id="6" name="Rectangle 5"/>
          <p:cNvSpPr/>
          <p:nvPr/>
        </p:nvSpPr>
        <p:spPr>
          <a:xfrm>
            <a:off x="2618016" y="5086234"/>
            <a:ext cx="3891272" cy="1384995"/>
          </a:xfrm>
          <a:prstGeom prst="rect">
            <a:avLst/>
          </a:prstGeom>
        </p:spPr>
        <p:txBody>
          <a:bodyPr wrap="square">
            <a:spAutoFit/>
          </a:bodyPr>
          <a:lstStyle/>
          <a:p>
            <a:r>
              <a:rPr lang="en-IN" sz="1400" b="1" i="1" dirty="0">
                <a:solidFill>
                  <a:schemeClr val="accent3">
                    <a:lumMod val="75000"/>
                  </a:schemeClr>
                </a:solidFill>
                <a:latin typeface="Arial Narrow" panose="020B0606020202030204" pitchFamily="34" charset="0"/>
              </a:rPr>
              <a:t> </a:t>
            </a:r>
            <a:r>
              <a:rPr lang="en-IN" sz="1400" i="1" dirty="0">
                <a:solidFill>
                  <a:schemeClr val="accent3">
                    <a:lumMod val="75000"/>
                  </a:schemeClr>
                </a:solidFill>
                <a:latin typeface="Arial Narrow" panose="020B0606020202030204" pitchFamily="34" charset="0"/>
              </a:rPr>
              <a:t>I came to the institute with some experience in the urban planning field and initially thought that 'I knew it all' but I must admit that the 2 years that I spent in RSIURP doing URP formal studies were totally worth and opened up many unknown arenas for me</a:t>
            </a:r>
            <a:r>
              <a:rPr lang="en-IN" sz="1400" i="1" dirty="0" smtClean="0">
                <a:solidFill>
                  <a:schemeClr val="accent3">
                    <a:lumMod val="75000"/>
                  </a:schemeClr>
                </a:solidFill>
                <a:latin typeface="arial" panose="020B0604020202020204" pitchFamily="34" charset="0"/>
              </a:rPr>
              <a:t>.</a:t>
            </a:r>
          </a:p>
          <a:p>
            <a:r>
              <a:rPr lang="en-US" sz="1400" i="1" dirty="0">
                <a:solidFill>
                  <a:srgbClr val="222222"/>
                </a:solidFill>
                <a:latin typeface="arial" panose="020B0604020202020204" pitchFamily="34" charset="0"/>
              </a:rPr>
              <a:t>	</a:t>
            </a:r>
            <a:r>
              <a:rPr lang="en-US" sz="1400" i="1" dirty="0" smtClean="0">
                <a:solidFill>
                  <a:srgbClr val="222222"/>
                </a:solidFill>
                <a:latin typeface="arial" panose="020B0604020202020204" pitchFamily="34" charset="0"/>
              </a:rPr>
              <a:t>	</a:t>
            </a:r>
            <a:r>
              <a:rPr lang="en-US" sz="1400" b="1" i="1" dirty="0" smtClean="0">
                <a:solidFill>
                  <a:schemeClr val="tx1">
                    <a:lumMod val="50000"/>
                    <a:lumOff val="50000"/>
                  </a:schemeClr>
                </a:solidFill>
                <a:latin typeface="arial" panose="020B0604020202020204" pitchFamily="34" charset="0"/>
              </a:rPr>
              <a:t>PRACHI MERCHANT</a:t>
            </a:r>
            <a:endParaRPr lang="en-IN" sz="1400" b="1" i="1" dirty="0">
              <a:solidFill>
                <a:schemeClr val="tx1">
                  <a:lumMod val="50000"/>
                  <a:lumOff val="50000"/>
                </a:schemeClr>
              </a:solidFill>
            </a:endParaRPr>
          </a:p>
        </p:txBody>
      </p:sp>
      <p:pic>
        <p:nvPicPr>
          <p:cNvPr id="1032" name="Picture 8" descr="kalyani mergal's profile photo"/>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832" y="4087572"/>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inal Mardikar's profile photo"/>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7586478" y="3169739"/>
            <a:ext cx="914400" cy="9253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sonam V P's profile photo"/>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6857" y="4087573"/>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Pooja Godbole's profile photo"/>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634" y="5002812"/>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ikhil Khadangale's profile photo"/>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1250" y="498829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DSC_0864.JPG"/>
          <p:cNvPicPr>
            <a:picLocks noChangeAspect="1"/>
          </p:cNvPicPr>
          <p:nvPr/>
        </p:nvPicPr>
        <p:blipFill>
          <a:blip r:embed="rId9" cstate="print">
            <a:duotone>
              <a:schemeClr val="accent3">
                <a:shade val="45000"/>
                <a:satMod val="135000"/>
              </a:schemeClr>
              <a:prstClr val="white"/>
            </a:duotone>
          </a:blip>
          <a:srcRect t="14444" r="6057" b="23334"/>
          <a:stretch>
            <a:fillRect/>
          </a:stretch>
        </p:blipFill>
        <p:spPr>
          <a:xfrm>
            <a:off x="8502278" y="2258794"/>
            <a:ext cx="914400" cy="914400"/>
          </a:xfrm>
          <a:prstGeom prst="rect">
            <a:avLst/>
          </a:prstGeom>
        </p:spPr>
      </p:pic>
      <p:pic>
        <p:nvPicPr>
          <p:cNvPr id="72" name="Picture 71" descr="IMG-20131026-WA0021.jpg"/>
          <p:cNvPicPr>
            <a:picLocks noChangeAspect="1"/>
          </p:cNvPicPr>
          <p:nvPr/>
        </p:nvPicPr>
        <p:blipFill>
          <a:blip r:embed="rId10" cstate="print">
            <a:duotone>
              <a:schemeClr val="bg2">
                <a:shade val="45000"/>
                <a:satMod val="135000"/>
              </a:schemeClr>
              <a:prstClr val="white"/>
            </a:duotone>
          </a:blip>
          <a:srcRect l="25264" t="21111" r="11775" b="31632"/>
          <a:stretch>
            <a:fillRect/>
          </a:stretch>
        </p:blipFill>
        <p:spPr>
          <a:xfrm>
            <a:off x="7585714" y="4997191"/>
            <a:ext cx="914400" cy="915096"/>
          </a:xfrm>
          <a:prstGeom prst="rect">
            <a:avLst/>
          </a:prstGeom>
        </p:spPr>
      </p:pic>
      <p:pic>
        <p:nvPicPr>
          <p:cNvPr id="73" name="Picture 2" descr="C:\Users\SRSRDPY\Desktop\CLASS PHOTOS\SORTED\INDIVIDUAL\IMG-20131026-WA0022.jpg"/>
          <p:cNvPicPr>
            <a:picLocks noChangeAspect="1" noChangeArrowheads="1"/>
          </p:cNvPicPr>
          <p:nvPr/>
        </p:nvPicPr>
        <p:blipFill>
          <a:blip r:embed="rId11">
            <a:duotone>
              <a:schemeClr val="bg2">
                <a:shade val="45000"/>
                <a:satMod val="135000"/>
              </a:schemeClr>
              <a:prstClr val="white"/>
            </a:duotone>
          </a:blip>
          <a:srcRect l="1695" b="1323"/>
          <a:stretch>
            <a:fillRect/>
          </a:stretch>
        </p:blipFill>
        <p:spPr bwMode="auto">
          <a:xfrm>
            <a:off x="7586552" y="4089552"/>
            <a:ext cx="914400" cy="917857"/>
          </a:xfrm>
          <a:prstGeom prst="rect">
            <a:avLst/>
          </a:prstGeom>
          <a:noFill/>
        </p:spPr>
      </p:pic>
      <p:pic>
        <p:nvPicPr>
          <p:cNvPr id="74" name="Picture 73" descr="IMG-20131026-WA0007.jpg"/>
          <p:cNvPicPr>
            <a:picLocks noChangeAspect="1"/>
          </p:cNvPicPr>
          <p:nvPr/>
        </p:nvPicPr>
        <p:blipFill>
          <a:blip r:embed="rId12" cstate="print">
            <a:duotone>
              <a:schemeClr val="bg2">
                <a:shade val="45000"/>
                <a:satMod val="135000"/>
              </a:schemeClr>
              <a:prstClr val="white"/>
            </a:duotone>
          </a:blip>
          <a:srcRect l="15546" r="28399" b="43946"/>
          <a:stretch>
            <a:fillRect/>
          </a:stretch>
        </p:blipFill>
        <p:spPr>
          <a:xfrm>
            <a:off x="8501250" y="4084597"/>
            <a:ext cx="914400" cy="914400"/>
          </a:xfrm>
          <a:prstGeom prst="rect">
            <a:avLst/>
          </a:prstGeom>
        </p:spPr>
      </p:pic>
      <p:pic>
        <p:nvPicPr>
          <p:cNvPr id="75" name="Picture 74" descr="Mohin.jpg"/>
          <p:cNvPicPr>
            <a:picLocks noChangeAspect="1"/>
          </p:cNvPicPr>
          <p:nvPr/>
        </p:nvPicPr>
        <p:blipFill>
          <a:blip r:embed="rId13" cstate="print">
            <a:duotone>
              <a:schemeClr val="bg2">
                <a:shade val="45000"/>
                <a:satMod val="135000"/>
              </a:schemeClr>
              <a:prstClr val="white"/>
            </a:duotone>
          </a:blip>
          <a:srcRect t="12706" r="50833" b="13499"/>
          <a:stretch>
            <a:fillRect/>
          </a:stretch>
        </p:blipFill>
        <p:spPr>
          <a:xfrm>
            <a:off x="9413130" y="2258642"/>
            <a:ext cx="914400" cy="914958"/>
          </a:xfrm>
          <a:prstGeom prst="rect">
            <a:avLst/>
          </a:prstGeom>
        </p:spPr>
      </p:pic>
      <p:pic>
        <p:nvPicPr>
          <p:cNvPr id="76" name="Picture 75" descr="DSC_0835.JPG"/>
          <p:cNvPicPr>
            <a:picLocks noChangeAspect="1"/>
          </p:cNvPicPr>
          <p:nvPr/>
        </p:nvPicPr>
        <p:blipFill>
          <a:blip r:embed="rId14" cstate="print">
            <a:duotone>
              <a:schemeClr val="accent3">
                <a:shade val="45000"/>
                <a:satMod val="135000"/>
              </a:schemeClr>
              <a:prstClr val="white"/>
            </a:duotone>
          </a:blip>
          <a:srcRect l="38872" t="5964" r="28395" b="44602"/>
          <a:stretch>
            <a:fillRect/>
          </a:stretch>
        </p:blipFill>
        <p:spPr>
          <a:xfrm>
            <a:off x="10328556" y="2254657"/>
            <a:ext cx="914400" cy="914675"/>
          </a:xfrm>
          <a:prstGeom prst="rect">
            <a:avLst/>
          </a:prstGeom>
          <a:noFill/>
        </p:spPr>
      </p:pic>
      <p:pic>
        <p:nvPicPr>
          <p:cNvPr id="77" name="Picture 76" descr="20131026_135115_Richtone(HDR).jpg"/>
          <p:cNvPicPr>
            <a:picLocks noChangeAspect="1"/>
          </p:cNvPicPr>
          <p:nvPr/>
        </p:nvPicPr>
        <p:blipFill>
          <a:blip r:embed="rId15" cstate="print">
            <a:duotone>
              <a:schemeClr val="accent3">
                <a:shade val="45000"/>
                <a:satMod val="135000"/>
              </a:schemeClr>
              <a:prstClr val="white"/>
            </a:duotone>
          </a:blip>
          <a:srcRect l="13869" t="14444" r="27595" b="41685"/>
          <a:stretch>
            <a:fillRect/>
          </a:stretch>
        </p:blipFill>
        <p:spPr>
          <a:xfrm>
            <a:off x="10325318" y="3174304"/>
            <a:ext cx="914400" cy="913705"/>
          </a:xfrm>
          <a:prstGeom prst="rect">
            <a:avLst/>
          </a:prstGeom>
          <a:noFill/>
        </p:spPr>
      </p:pic>
      <p:pic>
        <p:nvPicPr>
          <p:cNvPr id="78" name="Picture 77" descr="20131026_145025.jpg"/>
          <p:cNvPicPr>
            <a:picLocks noChangeAspect="1"/>
          </p:cNvPicPr>
          <p:nvPr/>
        </p:nvPicPr>
        <p:blipFill>
          <a:blip r:embed="rId16" cstate="print">
            <a:duotone>
              <a:schemeClr val="accent3">
                <a:shade val="45000"/>
                <a:satMod val="135000"/>
              </a:schemeClr>
              <a:prstClr val="white"/>
            </a:duotone>
          </a:blip>
          <a:srcRect l="21981" t="24444" r="26503" b="37160"/>
          <a:stretch>
            <a:fillRect/>
          </a:stretch>
        </p:blipFill>
        <p:spPr>
          <a:xfrm>
            <a:off x="9409911" y="1344334"/>
            <a:ext cx="914400" cy="914899"/>
          </a:xfrm>
          <a:prstGeom prst="rect">
            <a:avLst/>
          </a:prstGeom>
        </p:spPr>
      </p:pic>
      <p:pic>
        <p:nvPicPr>
          <p:cNvPr id="79" name="Picture 78" descr="IMG-20131026-WA0025.jpg"/>
          <p:cNvPicPr>
            <a:picLocks noChangeAspect="1"/>
          </p:cNvPicPr>
          <p:nvPr/>
        </p:nvPicPr>
        <p:blipFill rotWithShape="1">
          <a:blip r:embed="rId17" cstate="print"/>
          <a:srcRect l="15026" t="2222" r="9070" b="40850"/>
          <a:stretch/>
        </p:blipFill>
        <p:spPr>
          <a:xfrm>
            <a:off x="6672832" y="1344286"/>
            <a:ext cx="913646" cy="913646"/>
          </a:xfrm>
          <a:prstGeom prst="rect">
            <a:avLst/>
          </a:prstGeom>
        </p:spPr>
      </p:pic>
      <p:pic>
        <p:nvPicPr>
          <p:cNvPr id="80" name="Picture 79" descr="20131026_143431.jpg"/>
          <p:cNvPicPr>
            <a:picLocks noChangeAspect="1"/>
          </p:cNvPicPr>
          <p:nvPr/>
        </p:nvPicPr>
        <p:blipFill>
          <a:blip r:embed="rId18" cstate="print">
            <a:duotone>
              <a:schemeClr val="bg2">
                <a:shade val="45000"/>
                <a:satMod val="135000"/>
              </a:schemeClr>
              <a:prstClr val="white"/>
            </a:duotone>
          </a:blip>
          <a:srcRect l="20082" t="19438" r="20554" b="35986"/>
          <a:stretch>
            <a:fillRect/>
          </a:stretch>
        </p:blipFill>
        <p:spPr>
          <a:xfrm>
            <a:off x="8495511" y="1355825"/>
            <a:ext cx="914400" cy="915525"/>
          </a:xfrm>
          <a:prstGeom prst="rect">
            <a:avLst/>
          </a:prstGeom>
        </p:spPr>
      </p:pic>
      <p:pic>
        <p:nvPicPr>
          <p:cNvPr id="81" name="Picture 80" descr="20131026_134833.jpg"/>
          <p:cNvPicPr>
            <a:picLocks noChangeAspect="1"/>
          </p:cNvPicPr>
          <p:nvPr/>
        </p:nvPicPr>
        <p:blipFill>
          <a:blip r:embed="rId19" cstate="print">
            <a:duotone>
              <a:schemeClr val="accent3">
                <a:shade val="45000"/>
                <a:satMod val="135000"/>
              </a:schemeClr>
              <a:prstClr val="white"/>
            </a:duotone>
          </a:blip>
          <a:srcRect l="16036" t="10000" r="21198" b="42886"/>
          <a:stretch>
            <a:fillRect/>
          </a:stretch>
        </p:blipFill>
        <p:spPr>
          <a:xfrm>
            <a:off x="7586478" y="1346941"/>
            <a:ext cx="914400" cy="915207"/>
          </a:xfrm>
          <a:prstGeom prst="rect">
            <a:avLst/>
          </a:prstGeom>
        </p:spPr>
      </p:pic>
      <p:pic>
        <p:nvPicPr>
          <p:cNvPr id="82" name="Picture 81" descr="1.jpg"/>
          <p:cNvPicPr>
            <a:picLocks noChangeAspect="1"/>
          </p:cNvPicPr>
          <p:nvPr/>
        </p:nvPicPr>
        <p:blipFill>
          <a:blip r:embed="rId20">
            <a:duotone>
              <a:schemeClr val="accent3">
                <a:shade val="45000"/>
                <a:satMod val="135000"/>
              </a:schemeClr>
              <a:prstClr val="white"/>
            </a:duotone>
          </a:blip>
          <a:srcRect l="14233" t="18503" r="44295" b="31758"/>
          <a:stretch>
            <a:fillRect/>
          </a:stretch>
        </p:blipFill>
        <p:spPr>
          <a:xfrm>
            <a:off x="8501250" y="3172279"/>
            <a:ext cx="914400" cy="914998"/>
          </a:xfrm>
          <a:prstGeom prst="rect">
            <a:avLst/>
          </a:prstGeom>
        </p:spPr>
      </p:pic>
      <p:pic>
        <p:nvPicPr>
          <p:cNvPr id="83" name="Picture 2" descr="G:\DATA FOR ALL USERS\PICTURES\URP RACHANA\CLASS PHOTOS\SORTED\INDIVIDUAL\IMG-20131026-WA0024.jpg"/>
          <p:cNvPicPr>
            <a:picLocks noChangeAspect="1" noChangeArrowheads="1"/>
          </p:cNvPicPr>
          <p:nvPr/>
        </p:nvPicPr>
        <p:blipFill>
          <a:blip r:embed="rId21" cstate="print">
            <a:duotone>
              <a:schemeClr val="accent3">
                <a:shade val="45000"/>
                <a:satMod val="135000"/>
              </a:schemeClr>
              <a:prstClr val="white"/>
            </a:duotone>
          </a:blip>
          <a:srcRect l="5560" r="6313" b="34010"/>
          <a:stretch>
            <a:fillRect/>
          </a:stretch>
        </p:blipFill>
        <p:spPr bwMode="auto">
          <a:xfrm>
            <a:off x="9412475" y="3173228"/>
            <a:ext cx="914400" cy="912965"/>
          </a:xfrm>
          <a:prstGeom prst="rect">
            <a:avLst/>
          </a:prstGeom>
          <a:noFill/>
        </p:spPr>
      </p:pic>
      <p:pic>
        <p:nvPicPr>
          <p:cNvPr id="2050" name="Picture 2" descr="G:\DATA FOR ALL USERS\PICTURES\URP RACHANA\CLASS PHOTOS\SORTED\INDIVIDUAL\DSC06136.JPG"/>
          <p:cNvPicPr>
            <a:picLocks noChangeAspect="1" noChangeArrowheads="1"/>
          </p:cNvPicPr>
          <p:nvPr/>
        </p:nvPicPr>
        <p:blipFill>
          <a:blip r:embed="rId22" cstate="print">
            <a:duotone>
              <a:schemeClr val="accent3">
                <a:shade val="45000"/>
                <a:satMod val="135000"/>
              </a:schemeClr>
              <a:prstClr val="white"/>
            </a:duotone>
          </a:blip>
          <a:srcRect l="46390" t="20056" r="31109" b="49944"/>
          <a:stretch>
            <a:fillRect/>
          </a:stretch>
        </p:blipFill>
        <p:spPr bwMode="auto">
          <a:xfrm>
            <a:off x="6672634" y="2257932"/>
            <a:ext cx="914400" cy="914400"/>
          </a:xfrm>
          <a:prstGeom prst="rect">
            <a:avLst/>
          </a:prstGeom>
          <a:noFill/>
        </p:spPr>
      </p:pic>
      <p:pic>
        <p:nvPicPr>
          <p:cNvPr id="2052" name="Picture 4" descr="https://scontent.fmaa1-2.fna.fbcdn.net/hphotos-xpa1/v/t1.0-9/229882_10151129490798111_686883874_n.jpg?oh=0f1b090e2a1a5b0f19d9ab34c5eb31e5&amp;oe=56BC96B7"/>
          <p:cNvPicPr>
            <a:picLocks noChangeAspect="1" noChangeArrowheads="1"/>
          </p:cNvPicPr>
          <p:nvPr/>
        </p:nvPicPr>
        <p:blipFill>
          <a:blip r:embed="rId23" cstate="print">
            <a:duotone>
              <a:schemeClr val="bg2">
                <a:shade val="45000"/>
                <a:satMod val="135000"/>
              </a:schemeClr>
              <a:prstClr val="white"/>
            </a:duotone>
          </a:blip>
          <a:srcRect/>
          <a:stretch>
            <a:fillRect/>
          </a:stretch>
        </p:blipFill>
        <p:spPr bwMode="auto">
          <a:xfrm>
            <a:off x="9412475" y="4998997"/>
            <a:ext cx="914400" cy="914400"/>
          </a:xfrm>
          <a:prstGeom prst="rect">
            <a:avLst/>
          </a:prstGeom>
          <a:noFill/>
        </p:spPr>
      </p:pic>
      <p:pic>
        <p:nvPicPr>
          <p:cNvPr id="2053" name="Picture 5" descr="F:\WEB\GLLERY\537741_409548055756982_198157399_n.jpg"/>
          <p:cNvPicPr>
            <a:picLocks noChangeAspect="1" noChangeArrowheads="1"/>
          </p:cNvPicPr>
          <p:nvPr/>
        </p:nvPicPr>
        <p:blipFill>
          <a:blip r:embed="rId24" cstate="print">
            <a:duotone>
              <a:schemeClr val="bg2">
                <a:shade val="45000"/>
                <a:satMod val="135000"/>
              </a:schemeClr>
              <a:prstClr val="white"/>
            </a:duotone>
          </a:blip>
          <a:srcRect l="1985" r="1517" b="178"/>
          <a:stretch>
            <a:fillRect/>
          </a:stretch>
        </p:blipFill>
        <p:spPr bwMode="auto">
          <a:xfrm>
            <a:off x="6673029" y="3173139"/>
            <a:ext cx="914400" cy="913377"/>
          </a:xfrm>
          <a:prstGeom prst="rect">
            <a:avLst/>
          </a:prstGeom>
          <a:noFill/>
        </p:spPr>
      </p:pic>
      <p:pic>
        <p:nvPicPr>
          <p:cNvPr id="2054" name="Picture 6" descr="F:\WEB\ALUMNI\2012-2014\NEHA.JPG"/>
          <p:cNvPicPr>
            <a:picLocks noChangeAspect="1" noChangeArrowheads="1"/>
          </p:cNvPicPr>
          <p:nvPr/>
        </p:nvPicPr>
        <p:blipFill>
          <a:blip r:embed="rId25" cstate="print">
            <a:duotone>
              <a:schemeClr val="bg2">
                <a:shade val="45000"/>
                <a:satMod val="135000"/>
              </a:schemeClr>
              <a:prstClr val="white"/>
            </a:duotone>
          </a:blip>
          <a:srcRect l="4265" t="92" r="2421" b="-216"/>
          <a:stretch>
            <a:fillRect/>
          </a:stretch>
        </p:blipFill>
        <p:spPr bwMode="auto">
          <a:xfrm>
            <a:off x="7586478" y="2260193"/>
            <a:ext cx="914400" cy="913837"/>
          </a:xfrm>
          <a:prstGeom prst="rect">
            <a:avLst/>
          </a:prstGeom>
          <a:noFill/>
        </p:spPr>
      </p:pic>
      <p:pic>
        <p:nvPicPr>
          <p:cNvPr id="47" name="Picture 46" descr="IMG-20131026-WA0025.jpg"/>
          <p:cNvPicPr>
            <a:picLocks noChangeAspect="1"/>
          </p:cNvPicPr>
          <p:nvPr/>
        </p:nvPicPr>
        <p:blipFill rotWithShape="1">
          <a:blip r:embed="rId17" cstate="print"/>
          <a:srcRect l="15026" t="2222" r="9070" b="40850"/>
          <a:stretch/>
        </p:blipFill>
        <p:spPr>
          <a:xfrm>
            <a:off x="2617225" y="1333564"/>
            <a:ext cx="1434349" cy="1434349"/>
          </a:xfrm>
          <a:prstGeom prst="rect">
            <a:avLst/>
          </a:prstGeom>
        </p:spPr>
      </p:pic>
      <p:sp>
        <p:nvSpPr>
          <p:cNvPr id="48" name="Rectangle 47"/>
          <p:cNvSpPr/>
          <p:nvPr/>
        </p:nvSpPr>
        <p:spPr>
          <a:xfrm>
            <a:off x="4027757" y="2229640"/>
            <a:ext cx="1258918" cy="646331"/>
          </a:xfrm>
          <a:prstGeom prst="rect">
            <a:avLst/>
          </a:prstGeom>
        </p:spPr>
        <p:txBody>
          <a:bodyPr wrap="square">
            <a:spAutoFit/>
          </a:bodyPr>
          <a:lstStyle/>
          <a:p>
            <a:r>
              <a:rPr lang="en-US" b="1" dirty="0" smtClean="0"/>
              <a:t>SAMEER DESAI</a:t>
            </a:r>
            <a:endParaRPr lang="en-US" b="1" dirty="0"/>
          </a:p>
        </p:txBody>
      </p:sp>
      <p:sp>
        <p:nvSpPr>
          <p:cNvPr id="49" name="TextBox 48"/>
          <p:cNvSpPr txBox="1"/>
          <p:nvPr/>
        </p:nvSpPr>
        <p:spPr>
          <a:xfrm>
            <a:off x="2617225" y="3037088"/>
            <a:ext cx="2862663" cy="1754326"/>
          </a:xfrm>
          <a:prstGeom prst="rect">
            <a:avLst/>
          </a:prstGeom>
          <a:noFill/>
        </p:spPr>
        <p:txBody>
          <a:bodyPr wrap="square" rtlCol="0">
            <a:spAutoFit/>
          </a:bodyPr>
          <a:lstStyle/>
          <a:p>
            <a:pPr algn="just"/>
            <a:r>
              <a:rPr lang="en-US" sz="1200" b="1" dirty="0" smtClean="0"/>
              <a:t>CURRENT DESIGNATION:</a:t>
            </a:r>
          </a:p>
          <a:p>
            <a:pPr algn="just"/>
            <a:r>
              <a:rPr lang="en-IN" sz="1200" dirty="0"/>
              <a:t>Proprietor of Architect's firm at </a:t>
            </a:r>
            <a:r>
              <a:rPr lang="en-IN" sz="1200" dirty="0" err="1" smtClean="0"/>
              <a:t>Virar</a:t>
            </a:r>
            <a:r>
              <a:rPr lang="en-IN" sz="1200" dirty="0" smtClean="0"/>
              <a:t>.</a:t>
            </a:r>
          </a:p>
          <a:p>
            <a:pPr algn="just"/>
            <a:endParaRPr lang="en-US" sz="1200" b="1" dirty="0" smtClean="0"/>
          </a:p>
          <a:p>
            <a:pPr algn="just"/>
            <a:r>
              <a:rPr lang="en-IN" sz="1200" i="1" dirty="0">
                <a:latin typeface="Arial Narrow" panose="020B0606020202030204" pitchFamily="34" charset="0"/>
              </a:rPr>
              <a:t>Studying in </a:t>
            </a:r>
            <a:r>
              <a:rPr lang="en-IN" sz="1200" i="1" dirty="0" err="1">
                <a:latin typeface="Arial Narrow" panose="020B0606020202030204" pitchFamily="34" charset="0"/>
              </a:rPr>
              <a:t>Rachana</a:t>
            </a:r>
            <a:r>
              <a:rPr lang="en-IN" sz="1200" i="1" dirty="0">
                <a:latin typeface="Arial Narrow" panose="020B0606020202030204" pitchFamily="34" charset="0"/>
              </a:rPr>
              <a:t> was a great learning experience. It broaden our vision and gave different perspective to look around us. The importance of team work was also underlined. Thanks to all friends, faculties and supporting staff of </a:t>
            </a:r>
            <a:r>
              <a:rPr lang="en-IN" sz="1200" i="1" dirty="0" err="1">
                <a:latin typeface="Arial Narrow" panose="020B0606020202030204" pitchFamily="34" charset="0"/>
              </a:rPr>
              <a:t>Rachana</a:t>
            </a:r>
            <a:r>
              <a:rPr lang="en-IN" sz="1200" i="1" dirty="0" smtClean="0">
                <a:latin typeface="Arial Narrow" panose="020B0606020202030204" pitchFamily="34" charset="0"/>
              </a:rPr>
              <a:t>.</a:t>
            </a:r>
            <a:endParaRPr lang="en-IN" sz="1200" i="1" dirty="0">
              <a:latin typeface="Arial Narrow" panose="020B0606020202030204" pitchFamily="34" charset="0"/>
            </a:endParaRPr>
          </a:p>
        </p:txBody>
      </p:sp>
      <p:sp>
        <p:nvSpPr>
          <p:cNvPr id="3" name="Rectangle 2"/>
          <p:cNvSpPr/>
          <p:nvPr/>
        </p:nvSpPr>
        <p:spPr>
          <a:xfrm>
            <a:off x="2637146" y="2782896"/>
            <a:ext cx="1500732" cy="276999"/>
          </a:xfrm>
          <a:prstGeom prst="rect">
            <a:avLst/>
          </a:prstGeom>
        </p:spPr>
        <p:txBody>
          <a:bodyPr wrap="none">
            <a:spAutoFit/>
          </a:bodyPr>
          <a:lstStyle/>
          <a:p>
            <a:r>
              <a:rPr lang="en-IN" sz="1200" b="1" dirty="0"/>
              <a:t>arch.srd@gmail.com</a:t>
            </a:r>
          </a:p>
        </p:txBody>
      </p:sp>
      <p:sp>
        <p:nvSpPr>
          <p:cNvPr id="50" name="Rectangle 2"/>
          <p:cNvSpPr>
            <a:spLocks noChangeArrowheads="1"/>
          </p:cNvSpPr>
          <p:nvPr/>
        </p:nvSpPr>
        <p:spPr bwMode="auto">
          <a:xfrm>
            <a:off x="2558874" y="581826"/>
            <a:ext cx="9633126" cy="73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400" dirty="0" smtClean="0">
                <a:latin typeface="+mn-lt"/>
              </a:rPr>
              <a:t>The connection you will make with us will be for lifetime. </a:t>
            </a:r>
            <a:r>
              <a:rPr lang="en-US" altLang="en-US" sz="1400" dirty="0" err="1" smtClean="0">
                <a:latin typeface="+mn-lt"/>
              </a:rPr>
              <a:t>Rachana</a:t>
            </a:r>
            <a:r>
              <a:rPr lang="en-US" altLang="en-US" sz="1400" dirty="0" smtClean="0">
                <a:latin typeface="+mn-lt"/>
              </a:rPr>
              <a:t> offers alumni many ways to stay connected with each other and the institution. Some of them visit the institution regularly during juries  or annual function.</a:t>
            </a:r>
            <a:endParaRPr lang="en-US" altLang="en-US" sz="1400" dirty="0">
              <a:latin typeface="+mn-lt"/>
            </a:endParaRPr>
          </a:p>
        </p:txBody>
      </p:sp>
      <p:pic>
        <p:nvPicPr>
          <p:cNvPr id="51" name="Picture 50" descr="fb-art.jpg"/>
          <p:cNvPicPr>
            <a:picLocks noChangeAspect="1"/>
          </p:cNvPicPr>
          <p:nvPr/>
        </p:nvPicPr>
        <p:blipFill>
          <a:blip r:embed="rId26">
            <a:extLst>
              <a:ext uri="{BEBA8EAE-BF5A-486C-A8C5-ECC9F3942E4B}">
                <a14:imgProps xmlns:a14="http://schemas.microsoft.com/office/drawing/2010/main">
                  <a14:imgLayer r:embed="rId27">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54" name="Picture 53" descr="linked in.png"/>
          <p:cNvPicPr>
            <a:picLocks noChangeAspect="1"/>
          </p:cNvPicPr>
          <p:nvPr/>
        </p:nvPicPr>
        <p:blipFill rotWithShape="1">
          <a:blip r:embed="rId28">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55" name="Picture 54" descr="Logo Google_Plus.png"/>
          <p:cNvPicPr>
            <a:picLocks noChangeAspect="1"/>
          </p:cNvPicPr>
          <p:nvPr/>
        </p:nvPicPr>
        <p:blipFill rotWithShape="1">
          <a:blip r:embed="rId29">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56" name="TextBox 55"/>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
        <p:nvSpPr>
          <p:cNvPr id="57" name="TextBox 56"/>
          <p:cNvSpPr txBox="1"/>
          <p:nvPr/>
        </p:nvSpPr>
        <p:spPr>
          <a:xfrm>
            <a:off x="2618016" y="352843"/>
            <a:ext cx="9573984" cy="369332"/>
          </a:xfrm>
          <a:prstGeom prst="rect">
            <a:avLst/>
          </a:prstGeom>
          <a:solidFill>
            <a:schemeClr val="bg2">
              <a:lumMod val="90000"/>
            </a:schemeClr>
          </a:solidFill>
        </p:spPr>
        <p:txBody>
          <a:bodyPr wrap="square" rtlCol="0">
            <a:spAutoFit/>
          </a:bodyPr>
          <a:lstStyle/>
          <a:p>
            <a:r>
              <a:rPr lang="en-US" b="1" dirty="0" smtClean="0"/>
              <a:t>Alumni</a:t>
            </a:r>
            <a:endParaRPr lang="en-IN" b="1" dirty="0"/>
          </a:p>
        </p:txBody>
      </p:sp>
    </p:spTree>
    <p:extLst>
      <p:ext uri="{BB962C8B-B14F-4D97-AF65-F5344CB8AC3E}">
        <p14:creationId xmlns:p14="http://schemas.microsoft.com/office/powerpoint/2010/main" val="40828003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904677" y="732563"/>
            <a:ext cx="9287323" cy="5047535"/>
          </a:xfrm>
          <a:prstGeom prst="rect">
            <a:avLst/>
          </a:prstGeom>
          <a:noFill/>
          <a:ln>
            <a:noFill/>
          </a:ln>
        </p:spPr>
        <p:txBody>
          <a:bodyPr wrap="square" rtlCol="0">
            <a:spAutoFit/>
          </a:bodyPr>
          <a:lstStyle/>
          <a:p>
            <a:pPr algn="just"/>
            <a:r>
              <a:rPr lang="en-IN" sz="1400" dirty="0"/>
              <a:t>The objectives of the Institute of Urban and Regional Planning are</a:t>
            </a:r>
            <a:r>
              <a:rPr lang="en-IN" sz="1400" dirty="0" smtClean="0"/>
              <a:t>: To </a:t>
            </a:r>
            <a:r>
              <a:rPr lang="en-IN" sz="1400" dirty="0"/>
              <a:t>provide an in depth understanding of the complexities of built environment and its correlation to the socio-economic ethos</a:t>
            </a:r>
          </a:p>
          <a:p>
            <a:pPr algn="just"/>
            <a:r>
              <a:rPr lang="en-IN" sz="1400" dirty="0"/>
              <a:t>To provide practical guidance on navigating the legal and regulatory maze.</a:t>
            </a:r>
          </a:p>
          <a:p>
            <a:pPr algn="just"/>
            <a:r>
              <a:rPr lang="en-IN" sz="1400" dirty="0"/>
              <a:t>The course is specially designed to train students in sustainable urban and regional practices by stressing on environmental issues and resource management.</a:t>
            </a:r>
          </a:p>
          <a:p>
            <a:pPr algn="just"/>
            <a:r>
              <a:rPr lang="en-IN" sz="1400" dirty="0"/>
              <a:t>Lack of infrastructure and increase in densities in the developing countries like ours make it imperative to train planners in resource optimization.</a:t>
            </a:r>
          </a:p>
          <a:p>
            <a:pPr algn="just"/>
            <a:r>
              <a:rPr lang="en-IN" sz="1400" dirty="0"/>
              <a:t>Technological advances need to be utilized keeping in mind the ecology and thus stressing in balanced development.</a:t>
            </a:r>
          </a:p>
          <a:p>
            <a:pPr algn="just"/>
            <a:endParaRPr lang="en-IN" sz="1400" b="1" dirty="0" smtClean="0"/>
          </a:p>
          <a:p>
            <a:pPr algn="just"/>
            <a:endParaRPr lang="en-IN" sz="1400" b="1" dirty="0"/>
          </a:p>
          <a:p>
            <a:pPr algn="just"/>
            <a:r>
              <a:rPr lang="en-IN" sz="1400" b="1" dirty="0" err="1" smtClean="0"/>
              <a:t>M.Arch</a:t>
            </a:r>
            <a:r>
              <a:rPr lang="en-IN" sz="1400" b="1" dirty="0"/>
              <a:t>. </a:t>
            </a:r>
            <a:r>
              <a:rPr lang="en-IN" sz="1400" b="1" dirty="0" smtClean="0"/>
              <a:t>(Urban And Regional Planning)</a:t>
            </a:r>
            <a:r>
              <a:rPr lang="en-IN" sz="1400" b="1" dirty="0"/>
              <a:t> </a:t>
            </a:r>
            <a:r>
              <a:rPr lang="en-IN" sz="1400" dirty="0"/>
              <a:t/>
            </a:r>
            <a:br>
              <a:rPr lang="en-IN" sz="1400" dirty="0"/>
            </a:br>
            <a:r>
              <a:rPr lang="en-IN" sz="1400" dirty="0"/>
              <a:t>The </a:t>
            </a:r>
            <a:r>
              <a:rPr lang="en-IN" sz="1400" dirty="0" err="1"/>
              <a:t>M.Arch</a:t>
            </a:r>
            <a:r>
              <a:rPr lang="en-IN" sz="1400" dirty="0"/>
              <a:t>. </a:t>
            </a:r>
            <a:r>
              <a:rPr lang="en-IN" sz="1400" dirty="0" smtClean="0"/>
              <a:t>(Urban And Regional Planning) </a:t>
            </a:r>
            <a:r>
              <a:rPr lang="en-IN" sz="1400" dirty="0"/>
              <a:t>program is a 2-year Masters Program affiliated to the </a:t>
            </a:r>
            <a:r>
              <a:rPr lang="en-IN" sz="1400" dirty="0" err="1"/>
              <a:t>Yashwantrao</a:t>
            </a:r>
            <a:r>
              <a:rPr lang="en-IN" sz="1400" dirty="0"/>
              <a:t> </a:t>
            </a:r>
            <a:r>
              <a:rPr lang="en-IN" sz="1400" dirty="0" err="1"/>
              <a:t>Chavan</a:t>
            </a:r>
            <a:r>
              <a:rPr lang="en-IN" sz="1400" dirty="0"/>
              <a:t> Maharashtra Open University (YCMOU), Nashik and recognized by the Council of Architecture (COA), New Delhi. It is conducted in 'Full time face to face </a:t>
            </a:r>
            <a:r>
              <a:rPr lang="en-IN" sz="1400" dirty="0" err="1"/>
              <a:t>counseling</a:t>
            </a:r>
            <a:r>
              <a:rPr lang="en-IN" sz="1400" dirty="0"/>
              <a:t> mode' over four semesters of 15 – 18 weeks each (with approximately 20 hours of contact sessions per week). </a:t>
            </a:r>
            <a:br>
              <a:rPr lang="en-IN" sz="1400" dirty="0"/>
            </a:br>
            <a:r>
              <a:rPr lang="en-IN" sz="1400" dirty="0"/>
              <a:t/>
            </a:r>
            <a:br>
              <a:rPr lang="en-IN" sz="1400" dirty="0"/>
            </a:br>
            <a:r>
              <a:rPr lang="en-IN" sz="1400" b="1" dirty="0"/>
              <a:t>Admissions:</a:t>
            </a:r>
            <a:r>
              <a:rPr lang="en-IN" sz="1400" dirty="0"/>
              <a:t/>
            </a:r>
            <a:br>
              <a:rPr lang="en-IN" sz="1400" dirty="0"/>
            </a:br>
            <a:r>
              <a:rPr lang="en-IN" sz="1400" dirty="0"/>
              <a:t>Admissions for Semester I will be from 10th June to 31st July 2015 and will be awarded on merit and reservation policy by the University. Prospectus and admission form may be may be collected from the Institute office / downloaded and submitted with relevant documents. The intake capacity is </a:t>
            </a:r>
            <a:r>
              <a:rPr lang="en-IN" sz="1400" dirty="0" smtClean="0"/>
              <a:t>20-40 </a:t>
            </a:r>
            <a:r>
              <a:rPr lang="en-IN" sz="1400" dirty="0"/>
              <a:t>seats. For more details, log on to</a:t>
            </a:r>
            <a:r>
              <a:rPr lang="en-IN" sz="1400" u="sng" dirty="0">
                <a:hlinkClick r:id="rId2"/>
              </a:rPr>
              <a:t>http://ycmou.digitaluniversity.ac</a:t>
            </a:r>
            <a:r>
              <a:rPr lang="en-IN" sz="1400" dirty="0"/>
              <a:t> or click </a:t>
            </a:r>
            <a:r>
              <a:rPr lang="en-IN" sz="1400" u="sng" dirty="0">
                <a:hlinkClick r:id="rId3"/>
              </a:rPr>
              <a:t>here</a:t>
            </a:r>
            <a:r>
              <a:rPr lang="en-IN" sz="1400" dirty="0"/>
              <a:t>. </a:t>
            </a:r>
            <a:endParaRPr lang="en-IN" sz="1400" dirty="0" smtClean="0"/>
          </a:p>
          <a:p>
            <a:pPr algn="just"/>
            <a:r>
              <a:rPr lang="en-IN" sz="1400" dirty="0"/>
              <a:t/>
            </a:r>
            <a:br>
              <a:rPr lang="en-IN" sz="1400" dirty="0"/>
            </a:br>
            <a:endParaRPr lang="en-IN" sz="1400" dirty="0"/>
          </a:p>
        </p:txBody>
      </p:sp>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352843"/>
            <a:ext cx="9215336" cy="369332"/>
          </a:xfrm>
          <a:prstGeom prst="rect">
            <a:avLst/>
          </a:prstGeom>
          <a:solidFill>
            <a:schemeClr val="bg2">
              <a:lumMod val="90000"/>
            </a:schemeClr>
          </a:solidFill>
        </p:spPr>
        <p:txBody>
          <a:bodyPr wrap="square" rtlCol="0">
            <a:spAutoFit/>
          </a:bodyPr>
          <a:lstStyle/>
          <a:p>
            <a:r>
              <a:rPr lang="en-US" b="1" dirty="0" smtClean="0"/>
              <a:t>Academic </a:t>
            </a:r>
            <a:r>
              <a:rPr lang="en-US" b="1" dirty="0" err="1" smtClean="0"/>
              <a:t>Programme</a:t>
            </a:r>
            <a:endParaRPr lang="en-IN" b="1"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22" name="Rectangle 21"/>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2976664" y="5857878"/>
            <a:ext cx="8242570" cy="376460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4" name="TextBox 23"/>
          <p:cNvSpPr txBox="1"/>
          <p:nvPr/>
        </p:nvSpPr>
        <p:spPr>
          <a:xfrm>
            <a:off x="2976664" y="5567747"/>
            <a:ext cx="9215336" cy="369332"/>
          </a:xfrm>
          <a:prstGeom prst="rect">
            <a:avLst/>
          </a:prstGeom>
          <a:solidFill>
            <a:schemeClr val="bg2">
              <a:lumMod val="90000"/>
            </a:schemeClr>
          </a:solidFill>
        </p:spPr>
        <p:txBody>
          <a:bodyPr wrap="square" rtlCol="0">
            <a:spAutoFit/>
          </a:bodyPr>
          <a:lstStyle/>
          <a:p>
            <a:r>
              <a:rPr lang="en-US" b="1" dirty="0" smtClean="0"/>
              <a:t>Eligibility</a:t>
            </a:r>
            <a:endParaRPr lang="en-IN" b="1" dirty="0"/>
          </a:p>
        </p:txBody>
      </p:sp>
      <p:sp>
        <p:nvSpPr>
          <p:cNvPr id="25" name="TextBox 24"/>
          <p:cNvSpPr txBox="1"/>
          <p:nvPr/>
        </p:nvSpPr>
        <p:spPr>
          <a:xfrm>
            <a:off x="2976664" y="7161302"/>
            <a:ext cx="9215336" cy="369332"/>
          </a:xfrm>
          <a:prstGeom prst="rect">
            <a:avLst/>
          </a:prstGeom>
          <a:solidFill>
            <a:schemeClr val="bg2">
              <a:lumMod val="90000"/>
            </a:schemeClr>
          </a:solidFill>
        </p:spPr>
        <p:txBody>
          <a:bodyPr wrap="square" rtlCol="0">
            <a:spAutoFit/>
          </a:bodyPr>
          <a:lstStyle/>
          <a:p>
            <a:r>
              <a:rPr lang="en-US" b="1" dirty="0" smtClean="0"/>
              <a:t>How to Apply</a:t>
            </a:r>
            <a:endParaRPr lang="en-IN" b="1" dirty="0"/>
          </a:p>
        </p:txBody>
      </p:sp>
      <p:sp>
        <p:nvSpPr>
          <p:cNvPr id="26" name="TextBox 25"/>
          <p:cNvSpPr txBox="1"/>
          <p:nvPr/>
        </p:nvSpPr>
        <p:spPr>
          <a:xfrm>
            <a:off x="2976664" y="7655524"/>
            <a:ext cx="8242570" cy="307777"/>
          </a:xfrm>
          <a:prstGeom prst="rect">
            <a:avLst/>
          </a:prstGeom>
          <a:noFill/>
        </p:spPr>
        <p:txBody>
          <a:bodyPr wrap="square" rtlCol="0">
            <a:spAutoFit/>
          </a:bodyPr>
          <a:lstStyle/>
          <a:p>
            <a:pPr algn="just"/>
            <a:r>
              <a:rPr lang="en-IN" sz="1400" dirty="0" smtClean="0"/>
              <a:t>--------------------------------------------------</a:t>
            </a:r>
            <a:endParaRPr lang="en-IN" sz="1400" dirty="0"/>
          </a:p>
        </p:txBody>
      </p:sp>
      <p:sp>
        <p:nvSpPr>
          <p:cNvPr id="27" name="TextBox 26"/>
          <p:cNvSpPr txBox="1"/>
          <p:nvPr/>
        </p:nvSpPr>
        <p:spPr>
          <a:xfrm>
            <a:off x="2976664" y="6062852"/>
            <a:ext cx="8242570" cy="307777"/>
          </a:xfrm>
          <a:prstGeom prst="rect">
            <a:avLst/>
          </a:prstGeom>
          <a:noFill/>
        </p:spPr>
        <p:txBody>
          <a:bodyPr wrap="square" rtlCol="0">
            <a:spAutoFit/>
          </a:bodyPr>
          <a:lstStyle/>
          <a:p>
            <a:pPr algn="just"/>
            <a:r>
              <a:rPr lang="en-IN" sz="1400" dirty="0" err="1"/>
              <a:t>B.Arch</a:t>
            </a:r>
            <a:r>
              <a:rPr lang="en-IN" sz="1400" dirty="0"/>
              <a:t> or equivalent from a recognized University with min 50% aggregate in the final year. </a:t>
            </a:r>
          </a:p>
        </p:txBody>
      </p:sp>
      <p:cxnSp>
        <p:nvCxnSpPr>
          <p:cNvPr id="28" name="Straight Connector 27"/>
          <p:cNvCxnSpPr/>
          <p:nvPr/>
        </p:nvCxnSpPr>
        <p:spPr>
          <a:xfrm>
            <a:off x="2986995" y="0"/>
            <a:ext cx="0" cy="6858000"/>
          </a:xfrm>
          <a:prstGeom prst="line">
            <a:avLst/>
          </a:prstGeom>
        </p:spPr>
        <p:style>
          <a:lnRef idx="2">
            <a:schemeClr val="accent1"/>
          </a:lnRef>
          <a:fillRef idx="0">
            <a:schemeClr val="accent1"/>
          </a:fillRef>
          <a:effectRef idx="1">
            <a:schemeClr val="accent1"/>
          </a:effectRef>
          <a:fontRef idx="minor">
            <a:schemeClr val="tx1"/>
          </a:fontRef>
        </p:style>
      </p:cxnSp>
      <p:pic>
        <p:nvPicPr>
          <p:cNvPr id="29" name="Picture 28" descr="fb-art.jp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30" name="Picture 29" descr="linked in.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31" name="Picture 30" descr="Logo Google_Plus.png"/>
          <p:cNvPicPr>
            <a:picLocks noChangeAspect="1"/>
          </p:cNvPicPr>
          <p:nvPr/>
        </p:nvPicPr>
        <p:blipFill rotWithShape="1">
          <a:blip r:embed="rId7">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32" name="TextBox 31"/>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39897679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7621" y="1333567"/>
            <a:ext cx="2862267" cy="37526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37" name="Rectangle 36"/>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5657159" y="1333568"/>
            <a:ext cx="852130" cy="3752667"/>
          </a:xfrm>
          <a:prstGeom prst="rect">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2012</a:t>
            </a:r>
          </a:p>
          <a:p>
            <a:pPr algn="ctr"/>
            <a:r>
              <a:rPr lang="en-US" sz="2000" b="1" dirty="0" smtClean="0"/>
              <a:t>-</a:t>
            </a:r>
          </a:p>
          <a:p>
            <a:pPr algn="ctr"/>
            <a:r>
              <a:rPr lang="en-US" sz="2000" b="1" dirty="0" smtClean="0"/>
              <a:t>2014</a:t>
            </a:r>
            <a:endParaRPr lang="en-IN" sz="2000" b="1" dirty="0"/>
          </a:p>
        </p:txBody>
      </p:sp>
      <p:pic>
        <p:nvPicPr>
          <p:cNvPr id="66" name="Picture 65"/>
          <p:cNvPicPr>
            <a:picLocks noChangeAspect="1"/>
          </p:cNvPicPr>
          <p:nvPr/>
        </p:nvPicPr>
        <p:blipFill rotWithShape="1">
          <a:blip r:embed="rId2" cstate="print">
            <a:extLst>
              <a:ext uri="{28A0092B-C50C-407E-A947-70E740481C1C}">
                <a14:useLocalDpi xmlns:a14="http://schemas.microsoft.com/office/drawing/2010/main" val="0"/>
              </a:ext>
            </a:extLst>
          </a:blip>
          <a:srcRect l="4082" t="6961" r="4262" b="22098"/>
          <a:stretch/>
        </p:blipFill>
        <p:spPr>
          <a:xfrm>
            <a:off x="9416383" y="4091813"/>
            <a:ext cx="914400" cy="914400"/>
          </a:xfrm>
          <a:prstGeom prst="rect">
            <a:avLst/>
          </a:prstGeom>
          <a:noFill/>
          <a:ln>
            <a:noFill/>
          </a:ln>
        </p:spPr>
      </p:pic>
      <p:pic>
        <p:nvPicPr>
          <p:cNvPr id="68" name="Picture 67"/>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t="16883" b="16883"/>
          <a:stretch/>
        </p:blipFill>
        <p:spPr>
          <a:xfrm>
            <a:off x="10322949" y="1344062"/>
            <a:ext cx="914400" cy="914400"/>
          </a:xfrm>
          <a:prstGeom prst="rect">
            <a:avLst/>
          </a:prstGeom>
        </p:spPr>
      </p:pic>
      <p:sp>
        <p:nvSpPr>
          <p:cNvPr id="6" name="Rectangle 5"/>
          <p:cNvSpPr/>
          <p:nvPr/>
        </p:nvSpPr>
        <p:spPr>
          <a:xfrm>
            <a:off x="2618016" y="5086234"/>
            <a:ext cx="3891272" cy="1384995"/>
          </a:xfrm>
          <a:prstGeom prst="rect">
            <a:avLst/>
          </a:prstGeom>
        </p:spPr>
        <p:txBody>
          <a:bodyPr wrap="square">
            <a:spAutoFit/>
          </a:bodyPr>
          <a:lstStyle/>
          <a:p>
            <a:r>
              <a:rPr lang="en-IN" sz="1400" b="1" i="1" dirty="0">
                <a:solidFill>
                  <a:schemeClr val="accent3">
                    <a:lumMod val="75000"/>
                  </a:schemeClr>
                </a:solidFill>
                <a:latin typeface="Arial Narrow" panose="020B0606020202030204" pitchFamily="34" charset="0"/>
              </a:rPr>
              <a:t> </a:t>
            </a:r>
            <a:r>
              <a:rPr lang="en-IN" sz="1400" i="1" dirty="0">
                <a:solidFill>
                  <a:schemeClr val="accent3">
                    <a:lumMod val="75000"/>
                  </a:schemeClr>
                </a:solidFill>
                <a:latin typeface="Arial Narrow" panose="020B0606020202030204" pitchFamily="34" charset="0"/>
              </a:rPr>
              <a:t>I came to the institute with some experience in the urban planning field and initially thought that 'I knew it all' but I must admit that the 2 years that I spent in RSIURP doing URP formal studies were totally worth and opened up many unknown arenas for me</a:t>
            </a:r>
            <a:r>
              <a:rPr lang="en-IN" sz="1400" i="1" dirty="0" smtClean="0">
                <a:solidFill>
                  <a:schemeClr val="accent3">
                    <a:lumMod val="75000"/>
                  </a:schemeClr>
                </a:solidFill>
                <a:latin typeface="arial" panose="020B0604020202020204" pitchFamily="34" charset="0"/>
              </a:rPr>
              <a:t>.</a:t>
            </a:r>
          </a:p>
          <a:p>
            <a:r>
              <a:rPr lang="en-US" sz="1400" i="1" dirty="0">
                <a:solidFill>
                  <a:srgbClr val="222222"/>
                </a:solidFill>
                <a:latin typeface="arial" panose="020B0604020202020204" pitchFamily="34" charset="0"/>
              </a:rPr>
              <a:t>	</a:t>
            </a:r>
            <a:r>
              <a:rPr lang="en-US" sz="1400" i="1" dirty="0" smtClean="0">
                <a:solidFill>
                  <a:srgbClr val="222222"/>
                </a:solidFill>
                <a:latin typeface="arial" panose="020B0604020202020204" pitchFamily="34" charset="0"/>
              </a:rPr>
              <a:t>	</a:t>
            </a:r>
            <a:r>
              <a:rPr lang="en-US" sz="1400" b="1" i="1" dirty="0" smtClean="0">
                <a:solidFill>
                  <a:schemeClr val="tx1">
                    <a:lumMod val="50000"/>
                    <a:lumOff val="50000"/>
                  </a:schemeClr>
                </a:solidFill>
                <a:latin typeface="arial" panose="020B0604020202020204" pitchFamily="34" charset="0"/>
              </a:rPr>
              <a:t>PRACHI MERCHANT</a:t>
            </a:r>
            <a:endParaRPr lang="en-IN" sz="1400" b="1" i="1" dirty="0">
              <a:solidFill>
                <a:schemeClr val="tx1">
                  <a:lumMod val="50000"/>
                  <a:lumOff val="50000"/>
                </a:schemeClr>
              </a:solidFill>
            </a:endParaRPr>
          </a:p>
        </p:txBody>
      </p:sp>
      <p:pic>
        <p:nvPicPr>
          <p:cNvPr id="1032" name="Picture 8" descr="kalyani mergal's profile photo"/>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832" y="4087572"/>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inal Mardikar's profile photo"/>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7586478" y="3169739"/>
            <a:ext cx="914400" cy="9253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sonam V P's profile photo"/>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6857" y="4087573"/>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r.Pooja Godbole's profile photo"/>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2634" y="5002812"/>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ikhil Khadangale's profile photo"/>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01250" y="4988298"/>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DSC_0864.JPG"/>
          <p:cNvPicPr>
            <a:picLocks noChangeAspect="1"/>
          </p:cNvPicPr>
          <p:nvPr/>
        </p:nvPicPr>
        <p:blipFill>
          <a:blip r:embed="rId9" cstate="print">
            <a:duotone>
              <a:schemeClr val="accent3">
                <a:shade val="45000"/>
                <a:satMod val="135000"/>
              </a:schemeClr>
              <a:prstClr val="white"/>
            </a:duotone>
          </a:blip>
          <a:srcRect t="14444" r="6057" b="23334"/>
          <a:stretch>
            <a:fillRect/>
          </a:stretch>
        </p:blipFill>
        <p:spPr>
          <a:xfrm>
            <a:off x="8502278" y="2258794"/>
            <a:ext cx="914400" cy="914400"/>
          </a:xfrm>
          <a:prstGeom prst="rect">
            <a:avLst/>
          </a:prstGeom>
        </p:spPr>
      </p:pic>
      <p:pic>
        <p:nvPicPr>
          <p:cNvPr id="72" name="Picture 71" descr="IMG-20131026-WA0021.jpg"/>
          <p:cNvPicPr>
            <a:picLocks noChangeAspect="1"/>
          </p:cNvPicPr>
          <p:nvPr/>
        </p:nvPicPr>
        <p:blipFill>
          <a:blip r:embed="rId10" cstate="print">
            <a:duotone>
              <a:schemeClr val="bg2">
                <a:shade val="45000"/>
                <a:satMod val="135000"/>
              </a:schemeClr>
              <a:prstClr val="white"/>
            </a:duotone>
          </a:blip>
          <a:srcRect l="25264" t="21111" r="11775" b="31632"/>
          <a:stretch>
            <a:fillRect/>
          </a:stretch>
        </p:blipFill>
        <p:spPr>
          <a:xfrm>
            <a:off x="7585714" y="4997191"/>
            <a:ext cx="914400" cy="915096"/>
          </a:xfrm>
          <a:prstGeom prst="rect">
            <a:avLst/>
          </a:prstGeom>
        </p:spPr>
      </p:pic>
      <p:pic>
        <p:nvPicPr>
          <p:cNvPr id="73" name="Picture 2" descr="C:\Users\SRSRDPY\Desktop\CLASS PHOTOS\SORTED\INDIVIDUAL\IMG-20131026-WA0022.jpg"/>
          <p:cNvPicPr>
            <a:picLocks noChangeAspect="1" noChangeArrowheads="1"/>
          </p:cNvPicPr>
          <p:nvPr/>
        </p:nvPicPr>
        <p:blipFill>
          <a:blip r:embed="rId11">
            <a:duotone>
              <a:schemeClr val="bg2">
                <a:shade val="45000"/>
                <a:satMod val="135000"/>
              </a:schemeClr>
              <a:prstClr val="white"/>
            </a:duotone>
          </a:blip>
          <a:srcRect l="1695" b="1323"/>
          <a:stretch>
            <a:fillRect/>
          </a:stretch>
        </p:blipFill>
        <p:spPr bwMode="auto">
          <a:xfrm>
            <a:off x="7586552" y="4089552"/>
            <a:ext cx="914400" cy="917857"/>
          </a:xfrm>
          <a:prstGeom prst="rect">
            <a:avLst/>
          </a:prstGeom>
          <a:noFill/>
        </p:spPr>
      </p:pic>
      <p:pic>
        <p:nvPicPr>
          <p:cNvPr id="74" name="Picture 73" descr="IMG-20131026-WA0007.jpg"/>
          <p:cNvPicPr>
            <a:picLocks noChangeAspect="1"/>
          </p:cNvPicPr>
          <p:nvPr/>
        </p:nvPicPr>
        <p:blipFill>
          <a:blip r:embed="rId12" cstate="print">
            <a:duotone>
              <a:schemeClr val="bg2">
                <a:shade val="45000"/>
                <a:satMod val="135000"/>
              </a:schemeClr>
              <a:prstClr val="white"/>
            </a:duotone>
          </a:blip>
          <a:srcRect l="15546" r="28399" b="43946"/>
          <a:stretch>
            <a:fillRect/>
          </a:stretch>
        </p:blipFill>
        <p:spPr>
          <a:xfrm>
            <a:off x="8501250" y="4084597"/>
            <a:ext cx="914400" cy="914400"/>
          </a:xfrm>
          <a:prstGeom prst="rect">
            <a:avLst/>
          </a:prstGeom>
        </p:spPr>
      </p:pic>
      <p:pic>
        <p:nvPicPr>
          <p:cNvPr id="75" name="Picture 74" descr="Mohin.jpg"/>
          <p:cNvPicPr>
            <a:picLocks noChangeAspect="1"/>
          </p:cNvPicPr>
          <p:nvPr/>
        </p:nvPicPr>
        <p:blipFill>
          <a:blip r:embed="rId13" cstate="print">
            <a:duotone>
              <a:schemeClr val="bg2">
                <a:shade val="45000"/>
                <a:satMod val="135000"/>
              </a:schemeClr>
              <a:prstClr val="white"/>
            </a:duotone>
          </a:blip>
          <a:srcRect t="12706" r="50833" b="13499"/>
          <a:stretch>
            <a:fillRect/>
          </a:stretch>
        </p:blipFill>
        <p:spPr>
          <a:xfrm>
            <a:off x="9413130" y="2258642"/>
            <a:ext cx="914400" cy="914958"/>
          </a:xfrm>
          <a:prstGeom prst="rect">
            <a:avLst/>
          </a:prstGeom>
        </p:spPr>
      </p:pic>
      <p:pic>
        <p:nvPicPr>
          <p:cNvPr id="76" name="Picture 75" descr="DSC_0835.JPG"/>
          <p:cNvPicPr>
            <a:picLocks noChangeAspect="1"/>
          </p:cNvPicPr>
          <p:nvPr/>
        </p:nvPicPr>
        <p:blipFill>
          <a:blip r:embed="rId14" cstate="print">
            <a:duotone>
              <a:schemeClr val="accent3">
                <a:shade val="45000"/>
                <a:satMod val="135000"/>
              </a:schemeClr>
              <a:prstClr val="white"/>
            </a:duotone>
          </a:blip>
          <a:srcRect l="38872" t="5964" r="28395" b="44602"/>
          <a:stretch>
            <a:fillRect/>
          </a:stretch>
        </p:blipFill>
        <p:spPr>
          <a:xfrm>
            <a:off x="10328556" y="2254657"/>
            <a:ext cx="914400" cy="914675"/>
          </a:xfrm>
          <a:prstGeom prst="rect">
            <a:avLst/>
          </a:prstGeom>
          <a:noFill/>
        </p:spPr>
      </p:pic>
      <p:pic>
        <p:nvPicPr>
          <p:cNvPr id="77" name="Picture 76" descr="20131026_135115_Richtone(HDR).jpg"/>
          <p:cNvPicPr>
            <a:picLocks noChangeAspect="1"/>
          </p:cNvPicPr>
          <p:nvPr/>
        </p:nvPicPr>
        <p:blipFill>
          <a:blip r:embed="rId15" cstate="print">
            <a:duotone>
              <a:schemeClr val="accent3">
                <a:shade val="45000"/>
                <a:satMod val="135000"/>
              </a:schemeClr>
              <a:prstClr val="white"/>
            </a:duotone>
          </a:blip>
          <a:srcRect l="13869" t="14444" r="27595" b="41685"/>
          <a:stretch>
            <a:fillRect/>
          </a:stretch>
        </p:blipFill>
        <p:spPr>
          <a:xfrm>
            <a:off x="10325318" y="3174304"/>
            <a:ext cx="914400" cy="913705"/>
          </a:xfrm>
          <a:prstGeom prst="rect">
            <a:avLst/>
          </a:prstGeom>
          <a:noFill/>
        </p:spPr>
      </p:pic>
      <p:pic>
        <p:nvPicPr>
          <p:cNvPr id="78" name="Picture 77" descr="20131026_145025.jpg"/>
          <p:cNvPicPr>
            <a:picLocks noChangeAspect="1"/>
          </p:cNvPicPr>
          <p:nvPr/>
        </p:nvPicPr>
        <p:blipFill>
          <a:blip r:embed="rId16" cstate="print">
            <a:duotone>
              <a:schemeClr val="accent3">
                <a:shade val="45000"/>
                <a:satMod val="135000"/>
              </a:schemeClr>
              <a:prstClr val="white"/>
            </a:duotone>
          </a:blip>
          <a:srcRect l="21981" t="24444" r="26503" b="37160"/>
          <a:stretch>
            <a:fillRect/>
          </a:stretch>
        </p:blipFill>
        <p:spPr>
          <a:xfrm>
            <a:off x="9409911" y="1344334"/>
            <a:ext cx="914400" cy="914899"/>
          </a:xfrm>
          <a:prstGeom prst="rect">
            <a:avLst/>
          </a:prstGeom>
        </p:spPr>
      </p:pic>
      <p:pic>
        <p:nvPicPr>
          <p:cNvPr id="79" name="Picture 78" descr="IMG-20131026-WA0025.jpg"/>
          <p:cNvPicPr>
            <a:picLocks noChangeAspect="1"/>
          </p:cNvPicPr>
          <p:nvPr/>
        </p:nvPicPr>
        <p:blipFill rotWithShape="1">
          <a:blip r:embed="rId17" cstate="print">
            <a:duotone>
              <a:schemeClr val="bg2">
                <a:shade val="45000"/>
                <a:satMod val="135000"/>
              </a:schemeClr>
              <a:prstClr val="white"/>
            </a:duotone>
          </a:blip>
          <a:srcRect l="15026" t="2222" r="9070" b="40850"/>
          <a:stretch/>
        </p:blipFill>
        <p:spPr>
          <a:xfrm>
            <a:off x="6672832" y="1344286"/>
            <a:ext cx="913646" cy="913646"/>
          </a:xfrm>
          <a:prstGeom prst="rect">
            <a:avLst/>
          </a:prstGeom>
        </p:spPr>
      </p:pic>
      <p:pic>
        <p:nvPicPr>
          <p:cNvPr id="80" name="Picture 79" descr="20131026_143431.jpg"/>
          <p:cNvPicPr>
            <a:picLocks noChangeAspect="1"/>
          </p:cNvPicPr>
          <p:nvPr/>
        </p:nvPicPr>
        <p:blipFill>
          <a:blip r:embed="rId18" cstate="print">
            <a:duotone>
              <a:schemeClr val="bg2">
                <a:shade val="45000"/>
                <a:satMod val="135000"/>
              </a:schemeClr>
              <a:prstClr val="white"/>
            </a:duotone>
          </a:blip>
          <a:srcRect l="20082" t="19438" r="20554" b="35986"/>
          <a:stretch>
            <a:fillRect/>
          </a:stretch>
        </p:blipFill>
        <p:spPr>
          <a:xfrm>
            <a:off x="8495511" y="1355825"/>
            <a:ext cx="914400" cy="915525"/>
          </a:xfrm>
          <a:prstGeom prst="rect">
            <a:avLst/>
          </a:prstGeom>
        </p:spPr>
      </p:pic>
      <p:pic>
        <p:nvPicPr>
          <p:cNvPr id="81" name="Picture 80" descr="20131026_134833.jpg"/>
          <p:cNvPicPr>
            <a:picLocks noChangeAspect="1"/>
          </p:cNvPicPr>
          <p:nvPr/>
        </p:nvPicPr>
        <p:blipFill>
          <a:blip r:embed="rId19" cstate="print">
            <a:duotone>
              <a:schemeClr val="accent3">
                <a:shade val="45000"/>
                <a:satMod val="135000"/>
              </a:schemeClr>
              <a:prstClr val="white"/>
            </a:duotone>
          </a:blip>
          <a:srcRect l="16036" t="10000" r="21198" b="42886"/>
          <a:stretch>
            <a:fillRect/>
          </a:stretch>
        </p:blipFill>
        <p:spPr>
          <a:xfrm>
            <a:off x="7586478" y="1346941"/>
            <a:ext cx="914400" cy="915207"/>
          </a:xfrm>
          <a:prstGeom prst="rect">
            <a:avLst/>
          </a:prstGeom>
        </p:spPr>
      </p:pic>
      <p:pic>
        <p:nvPicPr>
          <p:cNvPr id="82" name="Picture 81" descr="1.jpg"/>
          <p:cNvPicPr>
            <a:picLocks noChangeAspect="1"/>
          </p:cNvPicPr>
          <p:nvPr/>
        </p:nvPicPr>
        <p:blipFill>
          <a:blip r:embed="rId20">
            <a:duotone>
              <a:schemeClr val="accent3">
                <a:shade val="45000"/>
                <a:satMod val="135000"/>
              </a:schemeClr>
              <a:prstClr val="white"/>
            </a:duotone>
          </a:blip>
          <a:srcRect l="14233" t="18503" r="44295" b="31758"/>
          <a:stretch>
            <a:fillRect/>
          </a:stretch>
        </p:blipFill>
        <p:spPr>
          <a:xfrm>
            <a:off x="8501250" y="3172279"/>
            <a:ext cx="914400" cy="914998"/>
          </a:xfrm>
          <a:prstGeom prst="rect">
            <a:avLst/>
          </a:prstGeom>
        </p:spPr>
      </p:pic>
      <p:pic>
        <p:nvPicPr>
          <p:cNvPr id="83" name="Picture 2" descr="G:\DATA FOR ALL USERS\PICTURES\URP RACHANA\CLASS PHOTOS\SORTED\INDIVIDUAL\IMG-20131026-WA0024.jpg"/>
          <p:cNvPicPr>
            <a:picLocks noChangeAspect="1" noChangeArrowheads="1"/>
          </p:cNvPicPr>
          <p:nvPr/>
        </p:nvPicPr>
        <p:blipFill>
          <a:blip r:embed="rId21" cstate="print">
            <a:duotone>
              <a:schemeClr val="accent3">
                <a:shade val="45000"/>
                <a:satMod val="135000"/>
              </a:schemeClr>
              <a:prstClr val="white"/>
            </a:duotone>
          </a:blip>
          <a:srcRect l="5560" r="6313" b="34010"/>
          <a:stretch>
            <a:fillRect/>
          </a:stretch>
        </p:blipFill>
        <p:spPr bwMode="auto">
          <a:xfrm>
            <a:off x="9412475" y="3173228"/>
            <a:ext cx="914400" cy="912965"/>
          </a:xfrm>
          <a:prstGeom prst="rect">
            <a:avLst/>
          </a:prstGeom>
          <a:noFill/>
        </p:spPr>
      </p:pic>
      <p:pic>
        <p:nvPicPr>
          <p:cNvPr id="2050" name="Picture 2" descr="G:\DATA FOR ALL USERS\PICTURES\URP RACHANA\CLASS PHOTOS\SORTED\INDIVIDUAL\DSC06136.JPG"/>
          <p:cNvPicPr>
            <a:picLocks noChangeAspect="1" noChangeArrowheads="1"/>
          </p:cNvPicPr>
          <p:nvPr/>
        </p:nvPicPr>
        <p:blipFill>
          <a:blip r:embed="rId22" cstate="print">
            <a:duotone>
              <a:schemeClr val="accent3">
                <a:shade val="45000"/>
                <a:satMod val="135000"/>
              </a:schemeClr>
              <a:prstClr val="white"/>
            </a:duotone>
          </a:blip>
          <a:srcRect l="46390" t="20056" r="31109" b="49944"/>
          <a:stretch>
            <a:fillRect/>
          </a:stretch>
        </p:blipFill>
        <p:spPr bwMode="auto">
          <a:xfrm>
            <a:off x="6672634" y="2257932"/>
            <a:ext cx="914400" cy="914400"/>
          </a:xfrm>
          <a:prstGeom prst="rect">
            <a:avLst/>
          </a:prstGeom>
          <a:noFill/>
        </p:spPr>
      </p:pic>
      <p:pic>
        <p:nvPicPr>
          <p:cNvPr id="2052" name="Picture 4" descr="https://scontent.fmaa1-2.fna.fbcdn.net/hphotos-xpa1/v/t1.0-9/229882_10151129490798111_686883874_n.jpg?oh=0f1b090e2a1a5b0f19d9ab34c5eb31e5&amp;oe=56BC96B7"/>
          <p:cNvPicPr>
            <a:picLocks noChangeAspect="1" noChangeArrowheads="1"/>
          </p:cNvPicPr>
          <p:nvPr/>
        </p:nvPicPr>
        <p:blipFill>
          <a:blip r:embed="rId23" cstate="print">
            <a:duotone>
              <a:schemeClr val="bg2">
                <a:shade val="45000"/>
                <a:satMod val="135000"/>
              </a:schemeClr>
              <a:prstClr val="white"/>
            </a:duotone>
          </a:blip>
          <a:srcRect/>
          <a:stretch>
            <a:fillRect/>
          </a:stretch>
        </p:blipFill>
        <p:spPr bwMode="auto">
          <a:xfrm>
            <a:off x="9412475" y="4998997"/>
            <a:ext cx="914400" cy="914400"/>
          </a:xfrm>
          <a:prstGeom prst="rect">
            <a:avLst/>
          </a:prstGeom>
          <a:noFill/>
        </p:spPr>
      </p:pic>
      <p:pic>
        <p:nvPicPr>
          <p:cNvPr id="2053" name="Picture 5" descr="F:\WEB\GLLERY\537741_409548055756982_198157399_n.jpg"/>
          <p:cNvPicPr>
            <a:picLocks noChangeAspect="1" noChangeArrowheads="1"/>
          </p:cNvPicPr>
          <p:nvPr/>
        </p:nvPicPr>
        <p:blipFill>
          <a:blip r:embed="rId24" cstate="print">
            <a:duotone>
              <a:schemeClr val="bg2">
                <a:shade val="45000"/>
                <a:satMod val="135000"/>
              </a:schemeClr>
              <a:prstClr val="white"/>
            </a:duotone>
          </a:blip>
          <a:srcRect l="1985" r="1517" b="178"/>
          <a:stretch>
            <a:fillRect/>
          </a:stretch>
        </p:blipFill>
        <p:spPr bwMode="auto">
          <a:xfrm>
            <a:off x="6673029" y="3173139"/>
            <a:ext cx="914400" cy="913377"/>
          </a:xfrm>
          <a:prstGeom prst="rect">
            <a:avLst/>
          </a:prstGeom>
          <a:noFill/>
        </p:spPr>
      </p:pic>
      <p:pic>
        <p:nvPicPr>
          <p:cNvPr id="2054" name="Picture 6" descr="F:\WEB\ALUMNI\2012-2014\NEHA.JPG"/>
          <p:cNvPicPr>
            <a:picLocks noChangeAspect="1" noChangeArrowheads="1"/>
          </p:cNvPicPr>
          <p:nvPr/>
        </p:nvPicPr>
        <p:blipFill>
          <a:blip r:embed="rId25" cstate="print">
            <a:duotone>
              <a:schemeClr val="bg2">
                <a:shade val="45000"/>
                <a:satMod val="135000"/>
              </a:schemeClr>
              <a:prstClr val="white"/>
            </a:duotone>
          </a:blip>
          <a:srcRect l="4265" t="92" r="2421" b="-216"/>
          <a:stretch>
            <a:fillRect/>
          </a:stretch>
        </p:blipFill>
        <p:spPr bwMode="auto">
          <a:xfrm>
            <a:off x="7586478" y="2260193"/>
            <a:ext cx="914400" cy="913837"/>
          </a:xfrm>
          <a:prstGeom prst="rect">
            <a:avLst/>
          </a:prstGeom>
          <a:noFill/>
        </p:spPr>
      </p:pic>
      <p:sp>
        <p:nvSpPr>
          <p:cNvPr id="48" name="Rectangle 47"/>
          <p:cNvSpPr/>
          <p:nvPr/>
        </p:nvSpPr>
        <p:spPr>
          <a:xfrm>
            <a:off x="4027757" y="2229640"/>
            <a:ext cx="1258918" cy="646331"/>
          </a:xfrm>
          <a:prstGeom prst="rect">
            <a:avLst/>
          </a:prstGeom>
        </p:spPr>
        <p:txBody>
          <a:bodyPr wrap="square">
            <a:spAutoFit/>
          </a:bodyPr>
          <a:lstStyle/>
          <a:p>
            <a:r>
              <a:rPr lang="en-US" b="1" dirty="0" smtClean="0"/>
              <a:t>ANUJA</a:t>
            </a:r>
          </a:p>
          <a:p>
            <a:r>
              <a:rPr lang="en-US" b="1" dirty="0" smtClean="0"/>
              <a:t>PANCHAL</a:t>
            </a:r>
            <a:endParaRPr lang="en-US" b="1" dirty="0"/>
          </a:p>
        </p:txBody>
      </p:sp>
      <p:sp>
        <p:nvSpPr>
          <p:cNvPr id="49" name="TextBox 48"/>
          <p:cNvSpPr txBox="1"/>
          <p:nvPr/>
        </p:nvSpPr>
        <p:spPr>
          <a:xfrm>
            <a:off x="2617225" y="3037088"/>
            <a:ext cx="2862663" cy="1754326"/>
          </a:xfrm>
          <a:prstGeom prst="rect">
            <a:avLst/>
          </a:prstGeom>
          <a:noFill/>
        </p:spPr>
        <p:txBody>
          <a:bodyPr wrap="square" rtlCol="0">
            <a:spAutoFit/>
          </a:bodyPr>
          <a:lstStyle/>
          <a:p>
            <a:pPr algn="just"/>
            <a:r>
              <a:rPr lang="en-US" sz="1200" b="1" dirty="0" smtClean="0"/>
              <a:t>CURRENT DESIGNATION:</a:t>
            </a:r>
          </a:p>
          <a:p>
            <a:pPr algn="just"/>
            <a:r>
              <a:rPr lang="en-IN" sz="1200" dirty="0"/>
              <a:t>Associate Manager: Architecture &amp; Urban Planning Dept., </a:t>
            </a:r>
            <a:r>
              <a:rPr lang="en-IN" sz="1200" dirty="0" err="1"/>
              <a:t>Aakar</a:t>
            </a:r>
            <a:r>
              <a:rPr lang="en-IN" sz="1200" dirty="0"/>
              <a:t> </a:t>
            </a:r>
            <a:r>
              <a:rPr lang="en-IN" sz="1200" dirty="0" err="1"/>
              <a:t>Abhinav</a:t>
            </a:r>
            <a:r>
              <a:rPr lang="en-IN" sz="1200" dirty="0"/>
              <a:t> Consultants </a:t>
            </a:r>
            <a:r>
              <a:rPr lang="en-IN" sz="1200" dirty="0" err="1"/>
              <a:t>Pvt.</a:t>
            </a:r>
            <a:r>
              <a:rPr lang="en-IN" sz="1200" dirty="0"/>
              <a:t> Ltd., CBD </a:t>
            </a:r>
            <a:r>
              <a:rPr lang="en-IN" sz="1200" dirty="0" err="1"/>
              <a:t>Belapur</a:t>
            </a:r>
            <a:r>
              <a:rPr lang="en-IN" sz="1200" dirty="0"/>
              <a:t>.</a:t>
            </a:r>
            <a:endParaRPr lang="en-US" sz="1200" b="1" dirty="0"/>
          </a:p>
          <a:p>
            <a:pPr algn="just"/>
            <a:endParaRPr lang="en-US" sz="1200" b="1" dirty="0" smtClean="0"/>
          </a:p>
          <a:p>
            <a:pPr algn="just"/>
            <a:r>
              <a:rPr lang="en-IN" sz="1200" i="1" dirty="0" smtClean="0">
                <a:latin typeface="Arial Narrow" panose="020B0606020202030204" pitchFamily="34" charset="0"/>
              </a:rPr>
              <a:t>I </a:t>
            </a:r>
            <a:r>
              <a:rPr lang="en-IN" sz="1200" i="1" dirty="0">
                <a:latin typeface="Arial Narrow" panose="020B0606020202030204" pitchFamily="34" charset="0"/>
              </a:rPr>
              <a:t>joined </a:t>
            </a:r>
            <a:r>
              <a:rPr lang="en-IN" sz="1200" i="1" dirty="0" err="1">
                <a:latin typeface="Arial Narrow" panose="020B0606020202030204" pitchFamily="34" charset="0"/>
              </a:rPr>
              <a:t>Rachana</a:t>
            </a:r>
            <a:r>
              <a:rPr lang="en-IN" sz="1200" i="1" dirty="0">
                <a:latin typeface="Arial Narrow" panose="020B0606020202030204" pitchFamily="34" charset="0"/>
              </a:rPr>
              <a:t> </a:t>
            </a:r>
            <a:r>
              <a:rPr lang="en-IN" sz="1200" i="1" dirty="0" err="1">
                <a:latin typeface="Arial Narrow" panose="020B0606020202030204" pitchFamily="34" charset="0"/>
              </a:rPr>
              <a:t>Sansad</a:t>
            </a:r>
            <a:r>
              <a:rPr lang="en-IN" sz="1200" i="1" dirty="0">
                <a:latin typeface="Arial Narrow" panose="020B0606020202030204" pitchFamily="34" charset="0"/>
              </a:rPr>
              <a:t> in second </a:t>
            </a:r>
            <a:r>
              <a:rPr lang="en-IN" sz="1200" i="1" dirty="0" err="1">
                <a:latin typeface="Arial Narrow" panose="020B0606020202030204" pitchFamily="34" charset="0"/>
              </a:rPr>
              <a:t>yr</a:t>
            </a:r>
            <a:r>
              <a:rPr lang="en-IN" sz="1200" i="1" dirty="0">
                <a:latin typeface="Arial Narrow" panose="020B0606020202030204" pitchFamily="34" charset="0"/>
              </a:rPr>
              <a:t> of </a:t>
            </a:r>
            <a:r>
              <a:rPr lang="en-IN" sz="1200" i="1" dirty="0" err="1">
                <a:latin typeface="Arial Narrow" panose="020B0606020202030204" pitchFamily="34" charset="0"/>
              </a:rPr>
              <a:t>M.Arch</a:t>
            </a:r>
            <a:r>
              <a:rPr lang="en-IN" sz="1200" i="1" dirty="0">
                <a:latin typeface="Arial Narrow" panose="020B0606020202030204" pitchFamily="34" charset="0"/>
              </a:rPr>
              <a:t>. URP, and I must say it was worth changing the college. It was a great experience in </a:t>
            </a:r>
            <a:r>
              <a:rPr lang="en-IN" sz="1200" i="1" dirty="0" err="1">
                <a:latin typeface="Arial Narrow" panose="020B0606020202030204" pitchFamily="34" charset="0"/>
              </a:rPr>
              <a:t>Rachana</a:t>
            </a:r>
            <a:r>
              <a:rPr lang="en-IN" sz="1200" i="1" dirty="0">
                <a:latin typeface="Arial Narrow" panose="020B0606020202030204" pitchFamily="34" charset="0"/>
              </a:rPr>
              <a:t> with all faculties and Classmates :)</a:t>
            </a:r>
          </a:p>
        </p:txBody>
      </p:sp>
      <p:sp>
        <p:nvSpPr>
          <p:cNvPr id="3" name="Rectangle 2"/>
          <p:cNvSpPr/>
          <p:nvPr/>
        </p:nvSpPr>
        <p:spPr>
          <a:xfrm>
            <a:off x="2637146" y="2782896"/>
            <a:ext cx="1500732" cy="276999"/>
          </a:xfrm>
          <a:prstGeom prst="rect">
            <a:avLst/>
          </a:prstGeom>
        </p:spPr>
        <p:txBody>
          <a:bodyPr wrap="none">
            <a:spAutoFit/>
          </a:bodyPr>
          <a:lstStyle/>
          <a:p>
            <a:r>
              <a:rPr lang="en-IN" sz="1200" b="1" dirty="0"/>
              <a:t>arch.srd@gmail.com</a:t>
            </a:r>
          </a:p>
        </p:txBody>
      </p:sp>
      <p:pic>
        <p:nvPicPr>
          <p:cNvPr id="50" name="Picture 49"/>
          <p:cNvPicPr>
            <a:picLocks noChangeAspect="1"/>
          </p:cNvPicPr>
          <p:nvPr/>
        </p:nvPicPr>
        <p:blipFill rotWithShape="1">
          <a:blip r:embed="rId2" cstate="print">
            <a:extLst>
              <a:ext uri="{28A0092B-C50C-407E-A947-70E740481C1C}">
                <a14:useLocalDpi xmlns:a14="http://schemas.microsoft.com/office/drawing/2010/main" val="0"/>
              </a:ext>
            </a:extLst>
          </a:blip>
          <a:srcRect l="4082" t="6961" r="4262" b="22098"/>
          <a:stretch/>
        </p:blipFill>
        <p:spPr>
          <a:xfrm>
            <a:off x="2617065" y="1332535"/>
            <a:ext cx="1435378" cy="1435378"/>
          </a:xfrm>
          <a:prstGeom prst="rect">
            <a:avLst/>
          </a:prstGeom>
          <a:noFill/>
          <a:ln>
            <a:noFill/>
          </a:ln>
        </p:spPr>
      </p:pic>
      <p:sp>
        <p:nvSpPr>
          <p:cNvPr id="51" name="Rectangle 2"/>
          <p:cNvSpPr>
            <a:spLocks noChangeArrowheads="1"/>
          </p:cNvSpPr>
          <p:nvPr/>
        </p:nvSpPr>
        <p:spPr bwMode="auto">
          <a:xfrm>
            <a:off x="2558874" y="581826"/>
            <a:ext cx="9633126" cy="73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400" dirty="0" smtClean="0">
                <a:latin typeface="+mn-lt"/>
              </a:rPr>
              <a:t>The connection you will make with us will be for lifetime. </a:t>
            </a:r>
            <a:r>
              <a:rPr lang="en-US" altLang="en-US" sz="1400" dirty="0" err="1" smtClean="0">
                <a:latin typeface="+mn-lt"/>
              </a:rPr>
              <a:t>Rachana</a:t>
            </a:r>
            <a:r>
              <a:rPr lang="en-US" altLang="en-US" sz="1400" dirty="0" smtClean="0">
                <a:latin typeface="+mn-lt"/>
              </a:rPr>
              <a:t> offers alumni many ways to stay connected with each other and the institution. Some of them visit the institution regularly during juries  or annual function.</a:t>
            </a:r>
            <a:endParaRPr lang="en-US" altLang="en-US" sz="1400" dirty="0">
              <a:latin typeface="+mn-lt"/>
            </a:endParaRPr>
          </a:p>
        </p:txBody>
      </p:sp>
      <p:pic>
        <p:nvPicPr>
          <p:cNvPr id="54" name="Picture 53" descr="fb-art.jpg"/>
          <p:cNvPicPr>
            <a:picLocks noChangeAspect="1"/>
          </p:cNvPicPr>
          <p:nvPr/>
        </p:nvPicPr>
        <p:blipFill>
          <a:blip r:embed="rId26">
            <a:extLst>
              <a:ext uri="{BEBA8EAE-BF5A-486C-A8C5-ECC9F3942E4B}">
                <a14:imgProps xmlns:a14="http://schemas.microsoft.com/office/drawing/2010/main">
                  <a14:imgLayer r:embed="rId27">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55" name="Picture 54" descr="linked in.png"/>
          <p:cNvPicPr>
            <a:picLocks noChangeAspect="1"/>
          </p:cNvPicPr>
          <p:nvPr/>
        </p:nvPicPr>
        <p:blipFill rotWithShape="1">
          <a:blip r:embed="rId28">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56" name="Picture 55" descr="Logo Google_Plus.png"/>
          <p:cNvPicPr>
            <a:picLocks noChangeAspect="1"/>
          </p:cNvPicPr>
          <p:nvPr/>
        </p:nvPicPr>
        <p:blipFill rotWithShape="1">
          <a:blip r:embed="rId29">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57" name="TextBox 56"/>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
        <p:nvSpPr>
          <p:cNvPr id="58" name="TextBox 57"/>
          <p:cNvSpPr txBox="1"/>
          <p:nvPr/>
        </p:nvSpPr>
        <p:spPr>
          <a:xfrm>
            <a:off x="2618016" y="352843"/>
            <a:ext cx="9573984" cy="369332"/>
          </a:xfrm>
          <a:prstGeom prst="rect">
            <a:avLst/>
          </a:prstGeom>
          <a:solidFill>
            <a:schemeClr val="bg2">
              <a:lumMod val="90000"/>
            </a:schemeClr>
          </a:solidFill>
        </p:spPr>
        <p:txBody>
          <a:bodyPr wrap="square" rtlCol="0">
            <a:spAutoFit/>
          </a:bodyPr>
          <a:lstStyle/>
          <a:p>
            <a:r>
              <a:rPr lang="en-US" b="1" dirty="0" smtClean="0"/>
              <a:t>Alumni</a:t>
            </a:r>
            <a:endParaRPr lang="en-IN" b="1" dirty="0"/>
          </a:p>
        </p:txBody>
      </p:sp>
    </p:spTree>
    <p:extLst>
      <p:ext uri="{BB962C8B-B14F-4D97-AF65-F5344CB8AC3E}">
        <p14:creationId xmlns:p14="http://schemas.microsoft.com/office/powerpoint/2010/main" val="418905089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3" y="368421"/>
            <a:ext cx="3116803" cy="369332"/>
          </a:xfrm>
          <a:prstGeom prst="rect">
            <a:avLst/>
          </a:prstGeom>
          <a:solidFill>
            <a:schemeClr val="bg2">
              <a:lumMod val="90000"/>
            </a:schemeClr>
          </a:solidFill>
        </p:spPr>
        <p:txBody>
          <a:bodyPr wrap="square" rtlCol="0">
            <a:spAutoFit/>
          </a:bodyPr>
          <a:lstStyle/>
          <a:p>
            <a:r>
              <a:rPr lang="en-US" b="1" dirty="0" smtClean="0"/>
              <a:t>Address</a:t>
            </a:r>
            <a:endParaRPr lang="en-IN" b="1" dirty="0"/>
          </a:p>
        </p:txBody>
      </p:sp>
      <p:sp>
        <p:nvSpPr>
          <p:cNvPr id="2" name="Rectangle 1"/>
          <p:cNvSpPr/>
          <p:nvPr/>
        </p:nvSpPr>
        <p:spPr>
          <a:xfrm>
            <a:off x="2898844" y="870542"/>
            <a:ext cx="3194623" cy="1692771"/>
          </a:xfrm>
          <a:prstGeom prst="rect">
            <a:avLst/>
          </a:prstGeom>
          <a:noFill/>
        </p:spPr>
        <p:txBody>
          <a:bodyPr wrap="square" rtlCol="0">
            <a:spAutoFit/>
          </a:bodyPr>
          <a:lstStyle/>
          <a:p>
            <a:r>
              <a:rPr lang="en-IN" sz="2000" b="1" dirty="0" err="1" smtClean="0"/>
              <a:t>Rachana</a:t>
            </a:r>
            <a:r>
              <a:rPr lang="en-IN" sz="2000" b="1" dirty="0" smtClean="0"/>
              <a:t> </a:t>
            </a:r>
            <a:r>
              <a:rPr lang="en-IN" sz="2000" b="1" dirty="0" err="1"/>
              <a:t>Sansad</a:t>
            </a:r>
            <a:r>
              <a:rPr lang="en-IN" sz="2000" b="1" dirty="0"/>
              <a:t> </a:t>
            </a:r>
            <a:r>
              <a:rPr lang="en-IN" sz="1400" dirty="0"/>
              <a:t/>
            </a:r>
            <a:br>
              <a:rPr lang="en-IN" sz="1400" dirty="0"/>
            </a:br>
            <a:r>
              <a:rPr lang="en-IN" sz="1400" dirty="0"/>
              <a:t>278 Shankar </a:t>
            </a:r>
            <a:r>
              <a:rPr lang="en-IN" sz="1400" dirty="0" err="1"/>
              <a:t>Ghanekar</a:t>
            </a:r>
            <a:r>
              <a:rPr lang="en-IN" sz="1400" dirty="0"/>
              <a:t> Marg</a:t>
            </a:r>
            <a:br>
              <a:rPr lang="en-IN" sz="1400" dirty="0"/>
            </a:br>
            <a:r>
              <a:rPr lang="en-IN" sz="1400" dirty="0" err="1"/>
              <a:t>Prabhadavi</a:t>
            </a:r>
            <a:r>
              <a:rPr lang="en-IN" sz="1400" dirty="0"/>
              <a:t/>
            </a:r>
            <a:br>
              <a:rPr lang="en-IN" sz="1400" dirty="0"/>
            </a:br>
            <a:r>
              <a:rPr lang="en-IN" sz="1400" dirty="0"/>
              <a:t>Mumbai-400025</a:t>
            </a:r>
            <a:br>
              <a:rPr lang="en-IN" sz="1400" dirty="0"/>
            </a:br>
            <a:r>
              <a:rPr lang="en-IN" sz="1400" dirty="0"/>
              <a:t/>
            </a:r>
            <a:br>
              <a:rPr lang="en-IN" sz="1400" dirty="0"/>
            </a:br>
            <a:r>
              <a:rPr lang="en-IN" sz="1400" dirty="0"/>
              <a:t>Tel:(022)24301024 / 24310807</a:t>
            </a:r>
            <a:br>
              <a:rPr lang="en-IN" sz="1400" dirty="0"/>
            </a:br>
            <a:r>
              <a:rPr lang="en-IN" sz="1400" dirty="0"/>
              <a:t>E-Mail:  urban@rachanasansad.in</a:t>
            </a:r>
          </a:p>
        </p:txBody>
      </p:sp>
      <p:pic>
        <p:nvPicPr>
          <p:cNvPr id="2050" name="Picture 2" descr="http://www.digicution.com/wp-content/uploads/2012/06/HTML5-Repsonsive-Google-Maps-Tutorial-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31" r="6731"/>
          <a:stretch/>
        </p:blipFill>
        <p:spPr bwMode="auto">
          <a:xfrm>
            <a:off x="2976664" y="2704329"/>
            <a:ext cx="3130314" cy="313031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7027197" y="368421"/>
            <a:ext cx="5164803" cy="4719529"/>
            <a:chOff x="6532522" y="1495065"/>
            <a:chExt cx="4686712" cy="4719529"/>
          </a:xfrm>
        </p:grpSpPr>
        <p:sp>
          <p:nvSpPr>
            <p:cNvPr id="23" name="TextBox 22"/>
            <p:cNvSpPr txBox="1"/>
            <p:nvPr/>
          </p:nvSpPr>
          <p:spPr>
            <a:xfrm>
              <a:off x="6532522" y="1495065"/>
              <a:ext cx="4686712" cy="369332"/>
            </a:xfrm>
            <a:prstGeom prst="rect">
              <a:avLst/>
            </a:prstGeom>
            <a:solidFill>
              <a:schemeClr val="bg2">
                <a:lumMod val="90000"/>
              </a:schemeClr>
            </a:solidFill>
          </p:spPr>
          <p:txBody>
            <a:bodyPr wrap="square" rtlCol="0">
              <a:spAutoFit/>
            </a:bodyPr>
            <a:lstStyle/>
            <a:p>
              <a:r>
                <a:rPr lang="en-US" b="1" dirty="0" smtClean="0"/>
                <a:t>Contact Form</a:t>
              </a:r>
              <a:endParaRPr lang="en-IN" b="1" dirty="0"/>
            </a:p>
          </p:txBody>
        </p:sp>
        <p:sp>
          <p:nvSpPr>
            <p:cNvPr id="25" name="TextBox 24"/>
            <p:cNvSpPr txBox="1"/>
            <p:nvPr/>
          </p:nvSpPr>
          <p:spPr>
            <a:xfrm>
              <a:off x="6532522" y="2355823"/>
              <a:ext cx="4686712" cy="369332"/>
            </a:xfrm>
            <a:prstGeom prst="rect">
              <a:avLst/>
            </a:prstGeom>
            <a:noFill/>
            <a:ln w="28575">
              <a:solidFill>
                <a:srgbClr val="FF0000">
                  <a:alpha val="43000"/>
                </a:srgbClr>
              </a:solidFill>
            </a:ln>
          </p:spPr>
          <p:txBody>
            <a:bodyPr wrap="square" rtlCol="0">
              <a:spAutoFit/>
            </a:bodyPr>
            <a:lstStyle/>
            <a:p>
              <a:r>
                <a:rPr lang="en-US" dirty="0" smtClean="0"/>
                <a:t>Name</a:t>
              </a:r>
              <a:endParaRPr lang="en-IN" dirty="0"/>
            </a:p>
          </p:txBody>
        </p:sp>
        <p:sp>
          <p:nvSpPr>
            <p:cNvPr id="26" name="TextBox 25"/>
            <p:cNvSpPr txBox="1"/>
            <p:nvPr/>
          </p:nvSpPr>
          <p:spPr>
            <a:xfrm>
              <a:off x="6532522" y="3031915"/>
              <a:ext cx="4686712" cy="369332"/>
            </a:xfrm>
            <a:prstGeom prst="rect">
              <a:avLst/>
            </a:prstGeom>
            <a:noFill/>
            <a:ln w="28575">
              <a:solidFill>
                <a:srgbClr val="FF0000">
                  <a:alpha val="43000"/>
                </a:srgbClr>
              </a:solidFill>
            </a:ln>
          </p:spPr>
          <p:txBody>
            <a:bodyPr wrap="square" rtlCol="0">
              <a:spAutoFit/>
            </a:bodyPr>
            <a:lstStyle/>
            <a:p>
              <a:r>
                <a:rPr lang="en-US" dirty="0" smtClean="0"/>
                <a:t>Email</a:t>
              </a:r>
              <a:endParaRPr lang="en-IN" dirty="0"/>
            </a:p>
          </p:txBody>
        </p:sp>
        <p:sp>
          <p:nvSpPr>
            <p:cNvPr id="27" name="TextBox 26"/>
            <p:cNvSpPr txBox="1"/>
            <p:nvPr/>
          </p:nvSpPr>
          <p:spPr>
            <a:xfrm>
              <a:off x="6532522" y="3713217"/>
              <a:ext cx="4686712" cy="369332"/>
            </a:xfrm>
            <a:prstGeom prst="rect">
              <a:avLst/>
            </a:prstGeom>
            <a:noFill/>
            <a:ln w="28575">
              <a:solidFill>
                <a:srgbClr val="FF0000">
                  <a:alpha val="43000"/>
                </a:srgbClr>
              </a:solidFill>
            </a:ln>
          </p:spPr>
          <p:txBody>
            <a:bodyPr wrap="square" rtlCol="0">
              <a:spAutoFit/>
            </a:bodyPr>
            <a:lstStyle/>
            <a:p>
              <a:r>
                <a:rPr lang="en-US" dirty="0" smtClean="0"/>
                <a:t>Phone Number</a:t>
              </a:r>
              <a:endParaRPr lang="en-IN" dirty="0"/>
            </a:p>
          </p:txBody>
        </p:sp>
        <p:sp>
          <p:nvSpPr>
            <p:cNvPr id="28" name="TextBox 27"/>
            <p:cNvSpPr txBox="1"/>
            <p:nvPr/>
          </p:nvSpPr>
          <p:spPr>
            <a:xfrm>
              <a:off x="6532522" y="4394519"/>
              <a:ext cx="4686712" cy="923330"/>
            </a:xfrm>
            <a:prstGeom prst="rect">
              <a:avLst/>
            </a:prstGeom>
            <a:noFill/>
            <a:ln w="28575">
              <a:solidFill>
                <a:srgbClr val="FF0000">
                  <a:alpha val="43000"/>
                </a:srgbClr>
              </a:solidFill>
            </a:ln>
          </p:spPr>
          <p:txBody>
            <a:bodyPr wrap="square" rtlCol="0">
              <a:spAutoFit/>
            </a:bodyPr>
            <a:lstStyle/>
            <a:p>
              <a:r>
                <a:rPr lang="en-US" dirty="0" smtClean="0"/>
                <a:t>Message</a:t>
              </a:r>
            </a:p>
            <a:p>
              <a:endParaRPr lang="en-US" dirty="0"/>
            </a:p>
            <a:p>
              <a:endParaRPr lang="en-IN" dirty="0"/>
            </a:p>
          </p:txBody>
        </p:sp>
        <p:sp>
          <p:nvSpPr>
            <p:cNvPr id="29" name="TextBox 28"/>
            <p:cNvSpPr txBox="1"/>
            <p:nvPr/>
          </p:nvSpPr>
          <p:spPr>
            <a:xfrm>
              <a:off x="6532522" y="5629819"/>
              <a:ext cx="4686712" cy="584775"/>
            </a:xfrm>
            <a:prstGeom prst="rect">
              <a:avLst/>
            </a:prstGeom>
            <a:solidFill>
              <a:srgbClr val="FF0000">
                <a:alpha val="43000"/>
              </a:srgbClr>
            </a:solidFill>
            <a:ln w="28575">
              <a:noFill/>
            </a:ln>
          </p:spPr>
          <p:txBody>
            <a:bodyPr wrap="square" rtlCol="0">
              <a:spAutoFit/>
            </a:bodyPr>
            <a:lstStyle/>
            <a:p>
              <a:endParaRPr lang="en-IN" sz="3200" dirty="0"/>
            </a:p>
          </p:txBody>
        </p:sp>
        <p:sp>
          <p:nvSpPr>
            <p:cNvPr id="10" name="TextBox 9"/>
            <p:cNvSpPr txBox="1"/>
            <p:nvPr/>
          </p:nvSpPr>
          <p:spPr>
            <a:xfrm>
              <a:off x="7601714" y="5707560"/>
              <a:ext cx="2548328" cy="461665"/>
            </a:xfrm>
            <a:prstGeom prst="rect">
              <a:avLst/>
            </a:prstGeom>
            <a:noFill/>
          </p:spPr>
          <p:txBody>
            <a:bodyPr wrap="square" rtlCol="0">
              <a:spAutoFit/>
            </a:bodyPr>
            <a:lstStyle/>
            <a:p>
              <a:pPr algn="ctr"/>
              <a:r>
                <a:rPr lang="en-US" sz="2400" b="1" dirty="0" smtClean="0">
                  <a:solidFill>
                    <a:schemeClr val="bg1"/>
                  </a:solidFill>
                </a:rPr>
                <a:t>Send Message</a:t>
              </a:r>
              <a:endParaRPr lang="en-IN" sz="2400" b="1" dirty="0">
                <a:solidFill>
                  <a:schemeClr val="bg1"/>
                </a:solidFill>
              </a:endParaRPr>
            </a:p>
          </p:txBody>
        </p:sp>
      </p:grpSp>
      <p:sp>
        <p:nvSpPr>
          <p:cNvPr id="31" name="Rectangle 30"/>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1333132" y="4275744"/>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33" name="Rectangle 3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pic>
        <p:nvPicPr>
          <p:cNvPr id="34" name="Picture 33" descr="fb-art.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841907" y="6107302"/>
            <a:ext cx="576760" cy="576760"/>
          </a:xfrm>
          <a:prstGeom prst="rect">
            <a:avLst/>
          </a:prstGeom>
        </p:spPr>
      </p:pic>
      <p:pic>
        <p:nvPicPr>
          <p:cNvPr id="35" name="Picture 34" descr="linked in.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3952885" y="6120926"/>
            <a:ext cx="575003" cy="576760"/>
          </a:xfrm>
          <a:prstGeom prst="rect">
            <a:avLst/>
          </a:prstGeom>
        </p:spPr>
      </p:pic>
      <p:pic>
        <p:nvPicPr>
          <p:cNvPr id="36" name="Picture 35" descr="Logo Google_Plus.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081724" y="6112518"/>
            <a:ext cx="575191" cy="576760"/>
          </a:xfrm>
          <a:prstGeom prst="rect">
            <a:avLst/>
          </a:prstGeom>
        </p:spPr>
      </p:pic>
      <p:pic>
        <p:nvPicPr>
          <p:cNvPr id="37" name="Picture 36" descr="fb-art.jpg"/>
          <p:cNvPicPr>
            <a:picLocks noChangeAspect="1"/>
          </p:cNvPicPr>
          <p:nvPr/>
        </p:nvPicPr>
        <p:blipFill>
          <a:blip r:embed="rId3">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38" name="Picture 37" descr="linked in.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39" name="Picture 38" descr="Logo Google_Plus.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40" name="TextBox 39"/>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12539902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9" name="Rectangle 8"/>
          <p:cNvSpPr/>
          <p:nvPr/>
        </p:nvSpPr>
        <p:spPr>
          <a:xfrm>
            <a:off x="1333132" y="1333568"/>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352843"/>
            <a:ext cx="8242570" cy="369332"/>
          </a:xfrm>
          <a:prstGeom prst="rect">
            <a:avLst/>
          </a:prstGeom>
          <a:solidFill>
            <a:schemeClr val="bg2">
              <a:lumMod val="90000"/>
            </a:schemeClr>
          </a:solidFill>
        </p:spPr>
        <p:txBody>
          <a:bodyPr wrap="square" rtlCol="0">
            <a:spAutoFit/>
          </a:bodyPr>
          <a:lstStyle/>
          <a:p>
            <a:r>
              <a:rPr lang="en-US" b="1" dirty="0" smtClean="0"/>
              <a:t>Curriculum</a:t>
            </a:r>
            <a:endParaRPr lang="en-IN" b="1"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10" name="Rectangle 2"/>
          <p:cNvSpPr>
            <a:spLocks noChangeArrowheads="1"/>
          </p:cNvSpPr>
          <p:nvPr/>
        </p:nvSpPr>
        <p:spPr bwMode="auto">
          <a:xfrm>
            <a:off x="2950538" y="599046"/>
            <a:ext cx="8242570" cy="73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400" dirty="0">
                <a:latin typeface="+mn-lt"/>
              </a:rPr>
              <a:t>The course </a:t>
            </a:r>
            <a:r>
              <a:rPr lang="en-US" altLang="en-US" sz="1400" dirty="0" smtClean="0">
                <a:latin typeface="+mn-lt"/>
              </a:rPr>
              <a:t>offers two theory subjects per semester one elective and two term papers along with a studio project which is the backbone of the </a:t>
            </a:r>
            <a:r>
              <a:rPr lang="en-US" altLang="en-US" sz="1400" dirty="0" err="1" smtClean="0">
                <a:latin typeface="+mn-lt"/>
              </a:rPr>
              <a:t>programme</a:t>
            </a:r>
            <a:r>
              <a:rPr lang="en-US" altLang="en-US" sz="1400" dirty="0" smtClean="0">
                <a:latin typeface="+mn-lt"/>
              </a:rPr>
              <a:t> and integrates </a:t>
            </a:r>
            <a:r>
              <a:rPr lang="en-US" altLang="en-US" sz="1400" dirty="0">
                <a:latin typeface="+mn-lt"/>
              </a:rPr>
              <a:t>the subjects taught for practical </a:t>
            </a:r>
            <a:r>
              <a:rPr lang="en-US" altLang="en-US" sz="1400" dirty="0" smtClean="0">
                <a:latin typeface="+mn-lt"/>
              </a:rPr>
              <a:t>application.</a:t>
            </a:r>
            <a:endParaRPr lang="en-US" altLang="en-US" sz="1400" dirty="0">
              <a:latin typeface="+mn-lt"/>
            </a:endParaRPr>
          </a:p>
        </p:txBody>
      </p:sp>
      <p:sp>
        <p:nvSpPr>
          <p:cNvPr id="30" name="Rectangle 2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2973246" y="1605910"/>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lumMod val="65000"/>
                    <a:lumOff val="35000"/>
                  </a:schemeClr>
                </a:solidFill>
              </a:rPr>
              <a:t>1</a:t>
            </a:r>
            <a:r>
              <a:rPr lang="en-IN" sz="1400" baseline="30000" dirty="0" smtClean="0">
                <a:solidFill>
                  <a:schemeClr val="tx1">
                    <a:lumMod val="65000"/>
                    <a:lumOff val="35000"/>
                  </a:schemeClr>
                </a:solidFill>
              </a:rPr>
              <a:t>St</a:t>
            </a:r>
            <a:r>
              <a:rPr lang="en-IN" sz="1400" dirty="0" smtClean="0">
                <a:solidFill>
                  <a:schemeClr val="tx1">
                    <a:lumMod val="65000"/>
                    <a:lumOff val="35000"/>
                  </a:schemeClr>
                </a:solidFill>
              </a:rPr>
              <a:t> Sem</a:t>
            </a:r>
            <a:endParaRPr lang="en-IN" sz="1400" dirty="0">
              <a:solidFill>
                <a:schemeClr val="tx1">
                  <a:lumMod val="65000"/>
                  <a:lumOff val="35000"/>
                </a:schemeClr>
              </a:solidFill>
            </a:endParaRPr>
          </a:p>
        </p:txBody>
      </p:sp>
      <p:sp>
        <p:nvSpPr>
          <p:cNvPr id="54" name="Rectangle 53"/>
          <p:cNvSpPr/>
          <p:nvPr/>
        </p:nvSpPr>
        <p:spPr>
          <a:xfrm>
            <a:off x="2971702" y="2758870"/>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lumMod val="65000"/>
                    <a:lumOff val="35000"/>
                  </a:schemeClr>
                </a:solidFill>
              </a:rPr>
              <a:t>3</a:t>
            </a:r>
            <a:r>
              <a:rPr lang="en-IN" sz="1400" baseline="30000" dirty="0" smtClean="0">
                <a:solidFill>
                  <a:schemeClr val="tx1">
                    <a:lumMod val="65000"/>
                    <a:lumOff val="35000"/>
                  </a:schemeClr>
                </a:solidFill>
              </a:rPr>
              <a:t>Rd</a:t>
            </a:r>
            <a:r>
              <a:rPr lang="en-IN" sz="1400" dirty="0" smtClean="0">
                <a:solidFill>
                  <a:schemeClr val="tx1">
                    <a:lumMod val="65000"/>
                    <a:lumOff val="35000"/>
                  </a:schemeClr>
                </a:solidFill>
              </a:rPr>
              <a:t> Sem</a:t>
            </a:r>
            <a:endParaRPr lang="en-IN" sz="1400" dirty="0">
              <a:solidFill>
                <a:schemeClr val="tx1">
                  <a:lumMod val="65000"/>
                  <a:lumOff val="35000"/>
                </a:schemeClr>
              </a:solidFill>
            </a:endParaRPr>
          </a:p>
        </p:txBody>
      </p:sp>
      <p:sp>
        <p:nvSpPr>
          <p:cNvPr id="55" name="Rectangle 54"/>
          <p:cNvSpPr/>
          <p:nvPr/>
        </p:nvSpPr>
        <p:spPr>
          <a:xfrm>
            <a:off x="4267390" y="1604377"/>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2</a:t>
            </a:r>
            <a:r>
              <a:rPr lang="en-IN" sz="1400" baseline="30000" dirty="0">
                <a:solidFill>
                  <a:schemeClr val="tx1">
                    <a:lumMod val="65000"/>
                    <a:lumOff val="35000"/>
                  </a:schemeClr>
                </a:solidFill>
              </a:rPr>
              <a:t>nd</a:t>
            </a:r>
            <a:r>
              <a:rPr lang="en-IN" sz="1400" dirty="0">
                <a:solidFill>
                  <a:schemeClr val="tx1">
                    <a:lumMod val="65000"/>
                    <a:lumOff val="35000"/>
                  </a:schemeClr>
                </a:solidFill>
              </a:rPr>
              <a:t> Sem</a:t>
            </a:r>
          </a:p>
        </p:txBody>
      </p:sp>
      <p:sp>
        <p:nvSpPr>
          <p:cNvPr id="56" name="Rectangle 55"/>
          <p:cNvSpPr/>
          <p:nvPr/>
        </p:nvSpPr>
        <p:spPr>
          <a:xfrm>
            <a:off x="4265846" y="2757337"/>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lumMod val="65000"/>
                    <a:lumOff val="35000"/>
                  </a:schemeClr>
                </a:solidFill>
              </a:rPr>
              <a:t>4</a:t>
            </a:r>
            <a:r>
              <a:rPr lang="en-IN" sz="1400" baseline="30000" dirty="0" smtClean="0">
                <a:solidFill>
                  <a:schemeClr val="tx1">
                    <a:lumMod val="65000"/>
                    <a:lumOff val="35000"/>
                  </a:schemeClr>
                </a:solidFill>
              </a:rPr>
              <a:t>Th</a:t>
            </a:r>
            <a:r>
              <a:rPr lang="en-IN" sz="1400" dirty="0">
                <a:solidFill>
                  <a:schemeClr val="tx1">
                    <a:lumMod val="65000"/>
                    <a:lumOff val="35000"/>
                  </a:schemeClr>
                </a:solidFill>
              </a:rPr>
              <a:t> </a:t>
            </a:r>
            <a:r>
              <a:rPr lang="en-IN" sz="1400" dirty="0" smtClean="0">
                <a:solidFill>
                  <a:schemeClr val="tx1">
                    <a:lumMod val="65000"/>
                    <a:lumOff val="35000"/>
                  </a:schemeClr>
                </a:solidFill>
              </a:rPr>
              <a:t>Sem</a:t>
            </a:r>
            <a:endParaRPr lang="en-IN" sz="1400" dirty="0">
              <a:solidFill>
                <a:schemeClr val="tx1">
                  <a:lumMod val="65000"/>
                  <a:lumOff val="35000"/>
                </a:schemeClr>
              </a:solidFill>
            </a:endParaRPr>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14352" t="27126" r="42824" b="-550"/>
          <a:stretch/>
        </p:blipFill>
        <p:spPr>
          <a:xfrm>
            <a:off x="6040282" y="1545478"/>
            <a:ext cx="5043646" cy="5043646"/>
          </a:xfrm>
          <a:prstGeom prst="rect">
            <a:avLst/>
          </a:prstGeom>
          <a:noFill/>
          <a:ln>
            <a:noFill/>
          </a:ln>
        </p:spPr>
      </p:pic>
      <p:pic>
        <p:nvPicPr>
          <p:cNvPr id="23" name="Picture 22" descr="fb-art.jp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24" name="Picture 23" descr="linked in.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25" name="Picture 24" descr="Logo Google_Plus.png"/>
          <p:cNvPicPr>
            <a:picLocks noChangeAspect="1"/>
          </p:cNvPicPr>
          <p:nvPr/>
        </p:nvPicPr>
        <p:blipFill rotWithShape="1">
          <a:blip r:embed="rId6">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26" name="TextBox 25"/>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1252666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9" name="Rectangle 8"/>
          <p:cNvSpPr/>
          <p:nvPr/>
        </p:nvSpPr>
        <p:spPr>
          <a:xfrm>
            <a:off x="1333132" y="1333568"/>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352843"/>
            <a:ext cx="9215336" cy="369332"/>
          </a:xfrm>
          <a:prstGeom prst="rect">
            <a:avLst/>
          </a:prstGeom>
          <a:solidFill>
            <a:schemeClr val="bg2">
              <a:lumMod val="90000"/>
            </a:schemeClr>
          </a:solidFill>
        </p:spPr>
        <p:txBody>
          <a:bodyPr wrap="square" rtlCol="0">
            <a:spAutoFit/>
          </a:bodyPr>
          <a:lstStyle/>
          <a:p>
            <a:r>
              <a:rPr lang="en-US" b="1" dirty="0" smtClean="0"/>
              <a:t>Curriculum</a:t>
            </a:r>
            <a:endParaRPr lang="en-IN" b="1"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10" name="Rectangle 2"/>
          <p:cNvSpPr>
            <a:spLocks noChangeArrowheads="1"/>
          </p:cNvSpPr>
          <p:nvPr/>
        </p:nvSpPr>
        <p:spPr bwMode="auto">
          <a:xfrm>
            <a:off x="2950538" y="599046"/>
            <a:ext cx="9241462" cy="73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400" dirty="0">
                <a:latin typeface="+mn-lt"/>
              </a:rPr>
              <a:t>The course </a:t>
            </a:r>
            <a:r>
              <a:rPr lang="en-US" altLang="en-US" sz="1400" dirty="0" smtClean="0">
                <a:latin typeface="+mn-lt"/>
              </a:rPr>
              <a:t>offers two theory subjects per semester one elective and two term papers along with a studio project which is the backbone of the </a:t>
            </a:r>
            <a:r>
              <a:rPr lang="en-US" altLang="en-US" sz="1400" dirty="0" err="1" smtClean="0">
                <a:latin typeface="+mn-lt"/>
              </a:rPr>
              <a:t>programme</a:t>
            </a:r>
            <a:r>
              <a:rPr lang="en-US" altLang="en-US" sz="1400" dirty="0" smtClean="0">
                <a:latin typeface="+mn-lt"/>
              </a:rPr>
              <a:t> and integrates </a:t>
            </a:r>
            <a:r>
              <a:rPr lang="en-US" altLang="en-US" sz="1400" dirty="0">
                <a:latin typeface="+mn-lt"/>
              </a:rPr>
              <a:t>the subjects taught for practical </a:t>
            </a:r>
            <a:r>
              <a:rPr lang="en-US" altLang="en-US" sz="1400" dirty="0" smtClean="0">
                <a:latin typeface="+mn-lt"/>
              </a:rPr>
              <a:t>application.</a:t>
            </a:r>
            <a:endParaRPr lang="en-US" altLang="en-US" sz="1400" dirty="0">
              <a:latin typeface="+mn-lt"/>
            </a:endParaRPr>
          </a:p>
        </p:txBody>
      </p:sp>
      <p:sp>
        <p:nvSpPr>
          <p:cNvPr id="29" name="TextBox 28"/>
          <p:cNvSpPr txBox="1"/>
          <p:nvPr/>
        </p:nvSpPr>
        <p:spPr>
          <a:xfrm>
            <a:off x="311727" y="5379989"/>
            <a:ext cx="1935805" cy="1477328"/>
          </a:xfrm>
          <a:prstGeom prst="rect">
            <a:avLst/>
          </a:prstGeom>
          <a:noFill/>
        </p:spPr>
        <p:txBody>
          <a:bodyPr wrap="square" rtlCol="0">
            <a:spAutoFit/>
          </a:bodyPr>
          <a:lstStyle/>
          <a:p>
            <a:r>
              <a:rPr lang="en-US" sz="2400" b="1" dirty="0" smtClean="0">
                <a:solidFill>
                  <a:schemeClr val="tx1">
                    <a:lumMod val="75000"/>
                    <a:lumOff val="25000"/>
                  </a:schemeClr>
                </a:solidFill>
              </a:rPr>
              <a:t>RACHANA SANSAD </a:t>
            </a:r>
          </a:p>
          <a:p>
            <a:r>
              <a:rPr lang="en-US" sz="1400" dirty="0" smtClean="0">
                <a:solidFill>
                  <a:schemeClr val="tx1">
                    <a:lumMod val="75000"/>
                    <a:lumOff val="25000"/>
                  </a:schemeClr>
                </a:solidFill>
              </a:rPr>
              <a:t>INSTITUTE OF URBAN AND REGIONAL PLANNING</a:t>
            </a:r>
            <a:endParaRPr lang="en-IN" sz="1400" dirty="0">
              <a:solidFill>
                <a:schemeClr val="tx1">
                  <a:lumMod val="75000"/>
                  <a:lumOff val="25000"/>
                </a:schemeClr>
              </a:solidFill>
            </a:endParaRPr>
          </a:p>
        </p:txBody>
      </p:sp>
      <p:sp>
        <p:nvSpPr>
          <p:cNvPr id="30" name="Rectangle 2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2973246" y="1605910"/>
            <a:ext cx="1122074" cy="9945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bg1"/>
                </a:solidFill>
              </a:rPr>
              <a:t>1</a:t>
            </a:r>
            <a:r>
              <a:rPr lang="en-IN" sz="1400" baseline="30000" dirty="0" smtClean="0">
                <a:solidFill>
                  <a:schemeClr val="bg1"/>
                </a:solidFill>
              </a:rPr>
              <a:t>St</a:t>
            </a:r>
            <a:r>
              <a:rPr lang="en-IN" sz="1400" dirty="0" smtClean="0">
                <a:solidFill>
                  <a:schemeClr val="bg1"/>
                </a:solidFill>
              </a:rPr>
              <a:t> Sem</a:t>
            </a:r>
            <a:endParaRPr lang="en-IN" sz="1400" dirty="0">
              <a:solidFill>
                <a:schemeClr val="bg1"/>
              </a:solidFill>
            </a:endParaRPr>
          </a:p>
        </p:txBody>
      </p:sp>
      <p:sp>
        <p:nvSpPr>
          <p:cNvPr id="54" name="Rectangle 53"/>
          <p:cNvSpPr/>
          <p:nvPr/>
        </p:nvSpPr>
        <p:spPr>
          <a:xfrm>
            <a:off x="2971702" y="2758870"/>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lumMod val="65000"/>
                    <a:lumOff val="35000"/>
                  </a:schemeClr>
                </a:solidFill>
              </a:rPr>
              <a:t>3</a:t>
            </a:r>
            <a:r>
              <a:rPr lang="en-IN" sz="1400" baseline="30000" dirty="0" smtClean="0">
                <a:solidFill>
                  <a:schemeClr val="tx1">
                    <a:lumMod val="65000"/>
                    <a:lumOff val="35000"/>
                  </a:schemeClr>
                </a:solidFill>
              </a:rPr>
              <a:t>Rd</a:t>
            </a:r>
            <a:r>
              <a:rPr lang="en-IN" sz="1400" dirty="0" smtClean="0">
                <a:solidFill>
                  <a:schemeClr val="tx1">
                    <a:lumMod val="65000"/>
                    <a:lumOff val="35000"/>
                  </a:schemeClr>
                </a:solidFill>
              </a:rPr>
              <a:t> Sem</a:t>
            </a:r>
            <a:endParaRPr lang="en-IN" sz="1400" dirty="0">
              <a:solidFill>
                <a:schemeClr val="tx1">
                  <a:lumMod val="65000"/>
                  <a:lumOff val="35000"/>
                </a:schemeClr>
              </a:solidFill>
            </a:endParaRPr>
          </a:p>
        </p:txBody>
      </p:sp>
      <p:sp>
        <p:nvSpPr>
          <p:cNvPr id="55" name="Rectangle 54"/>
          <p:cNvSpPr/>
          <p:nvPr/>
        </p:nvSpPr>
        <p:spPr>
          <a:xfrm>
            <a:off x="4267390" y="1604377"/>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2</a:t>
            </a:r>
            <a:r>
              <a:rPr lang="en-IN" sz="1400" baseline="30000" dirty="0">
                <a:solidFill>
                  <a:schemeClr val="tx1">
                    <a:lumMod val="65000"/>
                    <a:lumOff val="35000"/>
                  </a:schemeClr>
                </a:solidFill>
              </a:rPr>
              <a:t>nd</a:t>
            </a:r>
            <a:r>
              <a:rPr lang="en-IN" sz="1400" dirty="0">
                <a:solidFill>
                  <a:schemeClr val="tx1">
                    <a:lumMod val="65000"/>
                    <a:lumOff val="35000"/>
                  </a:schemeClr>
                </a:solidFill>
              </a:rPr>
              <a:t> Sem</a:t>
            </a:r>
          </a:p>
        </p:txBody>
      </p:sp>
      <p:sp>
        <p:nvSpPr>
          <p:cNvPr id="56" name="Rectangle 55"/>
          <p:cNvSpPr/>
          <p:nvPr/>
        </p:nvSpPr>
        <p:spPr>
          <a:xfrm>
            <a:off x="4265846" y="2757337"/>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lumMod val="65000"/>
                    <a:lumOff val="35000"/>
                  </a:schemeClr>
                </a:solidFill>
              </a:rPr>
              <a:t>4</a:t>
            </a:r>
            <a:r>
              <a:rPr lang="en-IN" sz="1400" baseline="30000" dirty="0" smtClean="0">
                <a:solidFill>
                  <a:schemeClr val="tx1">
                    <a:lumMod val="65000"/>
                    <a:lumOff val="35000"/>
                  </a:schemeClr>
                </a:solidFill>
              </a:rPr>
              <a:t>Th</a:t>
            </a:r>
            <a:r>
              <a:rPr lang="en-IN" sz="1400" dirty="0">
                <a:solidFill>
                  <a:schemeClr val="tx1">
                    <a:lumMod val="65000"/>
                    <a:lumOff val="35000"/>
                  </a:schemeClr>
                </a:solidFill>
              </a:rPr>
              <a:t> </a:t>
            </a:r>
            <a:r>
              <a:rPr lang="en-IN" sz="1400" dirty="0" smtClean="0">
                <a:solidFill>
                  <a:schemeClr val="tx1">
                    <a:lumMod val="65000"/>
                    <a:lumOff val="35000"/>
                  </a:schemeClr>
                </a:solidFill>
              </a:rPr>
              <a:t>Sem</a:t>
            </a:r>
            <a:endParaRPr lang="en-IN" sz="1400" dirty="0">
              <a:solidFill>
                <a:schemeClr val="tx1">
                  <a:lumMod val="65000"/>
                  <a:lumOff val="35000"/>
                </a:schemeClr>
              </a:solidFill>
            </a:endParaRPr>
          </a:p>
        </p:txBody>
      </p:sp>
      <p:sp>
        <p:nvSpPr>
          <p:cNvPr id="22" name="Rectangle 21"/>
          <p:cNvSpPr/>
          <p:nvPr/>
        </p:nvSpPr>
        <p:spPr>
          <a:xfrm>
            <a:off x="6022413" y="1605910"/>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Urban and regional planning theories </a:t>
            </a:r>
          </a:p>
        </p:txBody>
      </p:sp>
      <p:sp>
        <p:nvSpPr>
          <p:cNvPr id="23" name="Rectangle 22"/>
          <p:cNvSpPr/>
          <p:nvPr/>
        </p:nvSpPr>
        <p:spPr>
          <a:xfrm>
            <a:off x="7204253" y="1606972"/>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Urban and regional planning history </a:t>
            </a:r>
            <a:endParaRPr lang="en-IN" sz="1400" b="1" dirty="0">
              <a:solidFill>
                <a:schemeClr val="tx1">
                  <a:lumMod val="65000"/>
                  <a:lumOff val="35000"/>
                </a:schemeClr>
              </a:solidFill>
            </a:endParaRPr>
          </a:p>
        </p:txBody>
      </p:sp>
      <p:sp>
        <p:nvSpPr>
          <p:cNvPr id="24" name="Rectangle 23"/>
          <p:cNvSpPr/>
          <p:nvPr/>
        </p:nvSpPr>
        <p:spPr>
          <a:xfrm>
            <a:off x="6029268" y="2664968"/>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Traffic &amp; Transport Design</a:t>
            </a:r>
          </a:p>
        </p:txBody>
      </p:sp>
      <p:sp>
        <p:nvSpPr>
          <p:cNvPr id="25" name="Rectangle 24"/>
          <p:cNvSpPr/>
          <p:nvPr/>
        </p:nvSpPr>
        <p:spPr>
          <a:xfrm>
            <a:off x="7204359" y="2662490"/>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Urban and Rural housing</a:t>
            </a:r>
          </a:p>
        </p:txBody>
      </p:sp>
      <p:sp>
        <p:nvSpPr>
          <p:cNvPr id="26" name="Rectangle 25"/>
          <p:cNvSpPr/>
          <p:nvPr/>
        </p:nvSpPr>
        <p:spPr>
          <a:xfrm>
            <a:off x="6026295" y="3714421"/>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27" name="TextBox 26"/>
          <p:cNvSpPr txBox="1"/>
          <p:nvPr/>
        </p:nvSpPr>
        <p:spPr>
          <a:xfrm>
            <a:off x="5998784" y="3896006"/>
            <a:ext cx="1172875" cy="738664"/>
          </a:xfrm>
          <a:prstGeom prst="rect">
            <a:avLst/>
          </a:prstGeom>
          <a:noFill/>
        </p:spPr>
        <p:txBody>
          <a:bodyPr wrap="square" rtlCol="0">
            <a:spAutoFit/>
          </a:bodyPr>
          <a:lstStyle/>
          <a:p>
            <a:pPr algn="ctr"/>
            <a:r>
              <a:rPr lang="en-IN" sz="1400" dirty="0">
                <a:solidFill>
                  <a:schemeClr val="tx1">
                    <a:lumMod val="65000"/>
                    <a:lumOff val="35000"/>
                  </a:schemeClr>
                </a:solidFill>
              </a:rPr>
              <a:t>Disaster </a:t>
            </a:r>
            <a:r>
              <a:rPr lang="en-IN" sz="1400" dirty="0" smtClean="0">
                <a:solidFill>
                  <a:schemeClr val="tx1">
                    <a:lumMod val="65000"/>
                    <a:lumOff val="35000"/>
                  </a:schemeClr>
                </a:solidFill>
              </a:rPr>
              <a:t>Management</a:t>
            </a:r>
            <a:endParaRPr lang="en-IN" sz="1400" dirty="0">
              <a:solidFill>
                <a:schemeClr val="tx1">
                  <a:lumMod val="65000"/>
                  <a:lumOff val="35000"/>
                </a:schemeClr>
              </a:solidFill>
            </a:endParaRPr>
          </a:p>
          <a:p>
            <a:endParaRPr lang="en-US" sz="1400" dirty="0"/>
          </a:p>
        </p:txBody>
      </p:sp>
      <p:sp>
        <p:nvSpPr>
          <p:cNvPr id="31" name="Rectangle 30"/>
          <p:cNvSpPr/>
          <p:nvPr/>
        </p:nvSpPr>
        <p:spPr>
          <a:xfrm>
            <a:off x="7204843" y="3718117"/>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32" name="TextBox 31"/>
          <p:cNvSpPr txBox="1"/>
          <p:nvPr/>
        </p:nvSpPr>
        <p:spPr>
          <a:xfrm>
            <a:off x="7181298" y="3901930"/>
            <a:ext cx="1172875" cy="523220"/>
          </a:xfrm>
          <a:prstGeom prst="rect">
            <a:avLst/>
          </a:prstGeom>
          <a:noFill/>
        </p:spPr>
        <p:txBody>
          <a:bodyPr wrap="square" rtlCol="0">
            <a:spAutoFit/>
          </a:bodyPr>
          <a:lstStyle/>
          <a:p>
            <a:pPr algn="ctr"/>
            <a:r>
              <a:rPr lang="en-IN" sz="1400" dirty="0" smtClean="0">
                <a:solidFill>
                  <a:schemeClr val="tx1">
                    <a:lumMod val="65000"/>
                    <a:lumOff val="35000"/>
                  </a:schemeClr>
                </a:solidFill>
              </a:rPr>
              <a:t>Barrier Free Design</a:t>
            </a:r>
            <a:endParaRPr lang="en-US" sz="1400" dirty="0"/>
          </a:p>
        </p:txBody>
      </p:sp>
      <p:sp>
        <p:nvSpPr>
          <p:cNvPr id="33" name="Rectangle 32"/>
          <p:cNvSpPr/>
          <p:nvPr/>
        </p:nvSpPr>
        <p:spPr>
          <a:xfrm>
            <a:off x="6028374" y="4758474"/>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34" name="TextBox 33"/>
          <p:cNvSpPr txBox="1"/>
          <p:nvPr/>
        </p:nvSpPr>
        <p:spPr>
          <a:xfrm>
            <a:off x="6000863" y="4940059"/>
            <a:ext cx="1172875" cy="738664"/>
          </a:xfrm>
          <a:prstGeom prst="rect">
            <a:avLst/>
          </a:prstGeom>
          <a:noFill/>
        </p:spPr>
        <p:txBody>
          <a:bodyPr wrap="square" rtlCol="0">
            <a:spAutoFit/>
          </a:bodyPr>
          <a:lstStyle/>
          <a:p>
            <a:pPr algn="ctr"/>
            <a:r>
              <a:rPr lang="en-IN" sz="1400" dirty="0">
                <a:solidFill>
                  <a:schemeClr val="tx1">
                    <a:lumMod val="65000"/>
                    <a:lumOff val="35000"/>
                  </a:schemeClr>
                </a:solidFill>
              </a:rPr>
              <a:t>Disaster </a:t>
            </a:r>
            <a:r>
              <a:rPr lang="en-IN" sz="1400" dirty="0" smtClean="0">
                <a:solidFill>
                  <a:schemeClr val="tx1">
                    <a:lumMod val="65000"/>
                    <a:lumOff val="35000"/>
                  </a:schemeClr>
                </a:solidFill>
              </a:rPr>
              <a:t>Management</a:t>
            </a:r>
            <a:endParaRPr lang="en-IN" sz="1400" dirty="0">
              <a:solidFill>
                <a:schemeClr val="tx1">
                  <a:lumMod val="65000"/>
                  <a:lumOff val="35000"/>
                </a:schemeClr>
              </a:solidFill>
            </a:endParaRPr>
          </a:p>
          <a:p>
            <a:endParaRPr lang="en-US" sz="1400" dirty="0"/>
          </a:p>
        </p:txBody>
      </p:sp>
      <p:sp>
        <p:nvSpPr>
          <p:cNvPr id="35" name="Rectangle 34"/>
          <p:cNvSpPr/>
          <p:nvPr/>
        </p:nvSpPr>
        <p:spPr>
          <a:xfrm>
            <a:off x="7206922" y="4762170"/>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36" name="TextBox 35"/>
          <p:cNvSpPr txBox="1"/>
          <p:nvPr/>
        </p:nvSpPr>
        <p:spPr>
          <a:xfrm>
            <a:off x="7183377" y="4945983"/>
            <a:ext cx="1172875" cy="523220"/>
          </a:xfrm>
          <a:prstGeom prst="rect">
            <a:avLst/>
          </a:prstGeom>
          <a:noFill/>
        </p:spPr>
        <p:txBody>
          <a:bodyPr wrap="square" rtlCol="0">
            <a:spAutoFit/>
          </a:bodyPr>
          <a:lstStyle/>
          <a:p>
            <a:pPr algn="ctr"/>
            <a:r>
              <a:rPr lang="en-IN" sz="1400" dirty="0" smtClean="0">
                <a:solidFill>
                  <a:schemeClr val="tx1">
                    <a:lumMod val="65000"/>
                    <a:lumOff val="35000"/>
                  </a:schemeClr>
                </a:solidFill>
              </a:rPr>
              <a:t>Barrier Free Design</a:t>
            </a:r>
            <a:endParaRPr lang="en-US" sz="1400" dirty="0"/>
          </a:p>
        </p:txBody>
      </p:sp>
      <p:sp>
        <p:nvSpPr>
          <p:cNvPr id="37" name="Rectangle 36"/>
          <p:cNvSpPr/>
          <p:nvPr/>
        </p:nvSpPr>
        <p:spPr>
          <a:xfrm>
            <a:off x="6026835" y="5813556"/>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38" name="TextBox 37"/>
          <p:cNvSpPr txBox="1"/>
          <p:nvPr/>
        </p:nvSpPr>
        <p:spPr>
          <a:xfrm>
            <a:off x="5999324" y="5828377"/>
            <a:ext cx="1172875" cy="954107"/>
          </a:xfrm>
          <a:prstGeom prst="rect">
            <a:avLst/>
          </a:prstGeom>
          <a:noFill/>
        </p:spPr>
        <p:txBody>
          <a:bodyPr wrap="square" rtlCol="0">
            <a:spAutoFit/>
          </a:bodyPr>
          <a:lstStyle/>
          <a:p>
            <a:pPr algn="ctr"/>
            <a:r>
              <a:rPr lang="en-IN" sz="1400" dirty="0">
                <a:solidFill>
                  <a:schemeClr val="tx1">
                    <a:lumMod val="65000"/>
                    <a:lumOff val="35000"/>
                  </a:schemeClr>
                </a:solidFill>
              </a:rPr>
              <a:t>Urban Regional Planning Studio 1</a:t>
            </a:r>
          </a:p>
        </p:txBody>
      </p:sp>
      <p:sp>
        <p:nvSpPr>
          <p:cNvPr id="39" name="Rectangle 38"/>
          <p:cNvSpPr/>
          <p:nvPr/>
        </p:nvSpPr>
        <p:spPr>
          <a:xfrm>
            <a:off x="7205383" y="5817252"/>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Tree>
    <p:extLst>
      <p:ext uri="{BB962C8B-B14F-4D97-AF65-F5344CB8AC3E}">
        <p14:creationId xmlns:p14="http://schemas.microsoft.com/office/powerpoint/2010/main" val="2860775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9" name="Rectangle 8"/>
          <p:cNvSpPr/>
          <p:nvPr/>
        </p:nvSpPr>
        <p:spPr>
          <a:xfrm>
            <a:off x="1333132" y="1333568"/>
            <a:ext cx="914400" cy="8104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b="1" dirty="0"/>
          </a:p>
        </p:txBody>
      </p:sp>
      <p:sp>
        <p:nvSpPr>
          <p:cNvPr id="13" name="Rectangle 12"/>
          <p:cNvSpPr/>
          <p:nvPr/>
        </p:nvSpPr>
        <p:spPr>
          <a:xfrm>
            <a:off x="311727" y="231429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3" name="TextBox 2"/>
          <p:cNvSpPr txBox="1"/>
          <p:nvPr/>
        </p:nvSpPr>
        <p:spPr>
          <a:xfrm>
            <a:off x="2976664" y="352843"/>
            <a:ext cx="9215336" cy="369332"/>
          </a:xfrm>
          <a:prstGeom prst="rect">
            <a:avLst/>
          </a:prstGeom>
          <a:solidFill>
            <a:schemeClr val="bg2">
              <a:lumMod val="90000"/>
            </a:schemeClr>
          </a:solidFill>
        </p:spPr>
        <p:txBody>
          <a:bodyPr wrap="square" rtlCol="0">
            <a:spAutoFit/>
          </a:bodyPr>
          <a:lstStyle/>
          <a:p>
            <a:r>
              <a:rPr lang="en-US" b="1" dirty="0" smtClean="0"/>
              <a:t>Curriculum</a:t>
            </a:r>
            <a:endParaRPr lang="en-IN" b="1" dirty="0"/>
          </a:p>
        </p:txBody>
      </p:sp>
      <p:sp>
        <p:nvSpPr>
          <p:cNvPr id="52" name="Rectangle 51"/>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3" name="Rectangle 52"/>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10" name="Rectangle 2"/>
          <p:cNvSpPr>
            <a:spLocks noChangeArrowheads="1"/>
          </p:cNvSpPr>
          <p:nvPr/>
        </p:nvSpPr>
        <p:spPr bwMode="auto">
          <a:xfrm>
            <a:off x="2950538" y="599046"/>
            <a:ext cx="8242570" cy="73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400" dirty="0">
                <a:latin typeface="+mn-lt"/>
              </a:rPr>
              <a:t>The course </a:t>
            </a:r>
            <a:r>
              <a:rPr lang="en-US" altLang="en-US" sz="1400" dirty="0" smtClean="0">
                <a:latin typeface="+mn-lt"/>
              </a:rPr>
              <a:t>offers two theory subjects per semester one elective and two term papers along with a studio project which is the backbone of the </a:t>
            </a:r>
            <a:r>
              <a:rPr lang="en-US" altLang="en-US" sz="1400" dirty="0" err="1" smtClean="0">
                <a:latin typeface="+mn-lt"/>
              </a:rPr>
              <a:t>programme</a:t>
            </a:r>
            <a:r>
              <a:rPr lang="en-US" altLang="en-US" sz="1400" dirty="0" smtClean="0">
                <a:latin typeface="+mn-lt"/>
              </a:rPr>
              <a:t> and integrates </a:t>
            </a:r>
            <a:r>
              <a:rPr lang="en-US" altLang="en-US" sz="1400" dirty="0">
                <a:latin typeface="+mn-lt"/>
              </a:rPr>
              <a:t>the subjects taught for practical </a:t>
            </a:r>
            <a:r>
              <a:rPr lang="en-US" altLang="en-US" sz="1400" dirty="0" smtClean="0">
                <a:latin typeface="+mn-lt"/>
              </a:rPr>
              <a:t>application.</a:t>
            </a:r>
            <a:endParaRPr lang="en-US" altLang="en-US" sz="1400" dirty="0">
              <a:latin typeface="+mn-lt"/>
            </a:endParaRPr>
          </a:p>
        </p:txBody>
      </p:sp>
      <p:sp>
        <p:nvSpPr>
          <p:cNvPr id="29" name="TextBox 28"/>
          <p:cNvSpPr txBox="1"/>
          <p:nvPr/>
        </p:nvSpPr>
        <p:spPr>
          <a:xfrm>
            <a:off x="311727" y="5379989"/>
            <a:ext cx="1935805" cy="1477328"/>
          </a:xfrm>
          <a:prstGeom prst="rect">
            <a:avLst/>
          </a:prstGeom>
          <a:noFill/>
        </p:spPr>
        <p:txBody>
          <a:bodyPr wrap="square" rtlCol="0">
            <a:spAutoFit/>
          </a:bodyPr>
          <a:lstStyle/>
          <a:p>
            <a:r>
              <a:rPr lang="en-US" sz="2400" b="1" dirty="0" smtClean="0">
                <a:solidFill>
                  <a:schemeClr val="tx1">
                    <a:lumMod val="75000"/>
                    <a:lumOff val="25000"/>
                  </a:schemeClr>
                </a:solidFill>
              </a:rPr>
              <a:t>RACHANA SANSAD </a:t>
            </a:r>
          </a:p>
          <a:p>
            <a:r>
              <a:rPr lang="en-US" sz="1400" dirty="0" smtClean="0">
                <a:solidFill>
                  <a:schemeClr val="tx1">
                    <a:lumMod val="75000"/>
                    <a:lumOff val="25000"/>
                  </a:schemeClr>
                </a:solidFill>
              </a:rPr>
              <a:t>INSTITUTE OF URBAN AND REGIONAL PLANNING</a:t>
            </a:r>
            <a:endParaRPr lang="en-IN" sz="1400" dirty="0">
              <a:solidFill>
                <a:schemeClr val="tx1">
                  <a:lumMod val="75000"/>
                  <a:lumOff val="25000"/>
                </a:schemeClr>
              </a:solidFill>
            </a:endParaRPr>
          </a:p>
        </p:txBody>
      </p:sp>
      <p:sp>
        <p:nvSpPr>
          <p:cNvPr id="30" name="Rectangle 29"/>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2973246" y="1605910"/>
            <a:ext cx="1122074" cy="9945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bg1"/>
                </a:solidFill>
              </a:rPr>
              <a:t>1</a:t>
            </a:r>
            <a:r>
              <a:rPr lang="en-IN" sz="1400" baseline="30000" dirty="0" smtClean="0">
                <a:solidFill>
                  <a:schemeClr val="bg1"/>
                </a:solidFill>
              </a:rPr>
              <a:t>St</a:t>
            </a:r>
            <a:r>
              <a:rPr lang="en-IN" sz="1400" dirty="0" smtClean="0">
                <a:solidFill>
                  <a:schemeClr val="bg1"/>
                </a:solidFill>
              </a:rPr>
              <a:t> Sem</a:t>
            </a:r>
            <a:endParaRPr lang="en-IN" sz="1400" dirty="0">
              <a:solidFill>
                <a:schemeClr val="bg1"/>
              </a:solidFill>
            </a:endParaRPr>
          </a:p>
        </p:txBody>
      </p:sp>
      <p:sp>
        <p:nvSpPr>
          <p:cNvPr id="54" name="Rectangle 53"/>
          <p:cNvSpPr/>
          <p:nvPr/>
        </p:nvSpPr>
        <p:spPr>
          <a:xfrm>
            <a:off x="2971702" y="2758870"/>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lumMod val="65000"/>
                    <a:lumOff val="35000"/>
                  </a:schemeClr>
                </a:solidFill>
              </a:rPr>
              <a:t>3</a:t>
            </a:r>
            <a:r>
              <a:rPr lang="en-IN" sz="1400" baseline="30000" dirty="0" smtClean="0">
                <a:solidFill>
                  <a:schemeClr val="tx1">
                    <a:lumMod val="65000"/>
                    <a:lumOff val="35000"/>
                  </a:schemeClr>
                </a:solidFill>
              </a:rPr>
              <a:t>Rd</a:t>
            </a:r>
            <a:r>
              <a:rPr lang="en-IN" sz="1400" dirty="0" smtClean="0">
                <a:solidFill>
                  <a:schemeClr val="tx1">
                    <a:lumMod val="65000"/>
                    <a:lumOff val="35000"/>
                  </a:schemeClr>
                </a:solidFill>
              </a:rPr>
              <a:t> Sem</a:t>
            </a:r>
            <a:endParaRPr lang="en-IN" sz="1400" dirty="0">
              <a:solidFill>
                <a:schemeClr val="tx1">
                  <a:lumMod val="65000"/>
                  <a:lumOff val="35000"/>
                </a:schemeClr>
              </a:solidFill>
            </a:endParaRPr>
          </a:p>
        </p:txBody>
      </p:sp>
      <p:sp>
        <p:nvSpPr>
          <p:cNvPr id="55" name="Rectangle 54"/>
          <p:cNvSpPr/>
          <p:nvPr/>
        </p:nvSpPr>
        <p:spPr>
          <a:xfrm>
            <a:off x="4267390" y="1604377"/>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2</a:t>
            </a:r>
            <a:r>
              <a:rPr lang="en-IN" sz="1400" baseline="30000" dirty="0">
                <a:solidFill>
                  <a:schemeClr val="tx1">
                    <a:lumMod val="65000"/>
                    <a:lumOff val="35000"/>
                  </a:schemeClr>
                </a:solidFill>
              </a:rPr>
              <a:t>nd</a:t>
            </a:r>
            <a:r>
              <a:rPr lang="en-IN" sz="1400" dirty="0">
                <a:solidFill>
                  <a:schemeClr val="tx1">
                    <a:lumMod val="65000"/>
                    <a:lumOff val="35000"/>
                  </a:schemeClr>
                </a:solidFill>
              </a:rPr>
              <a:t> Sem</a:t>
            </a:r>
          </a:p>
        </p:txBody>
      </p:sp>
      <p:sp>
        <p:nvSpPr>
          <p:cNvPr id="56" name="Rectangle 55"/>
          <p:cNvSpPr/>
          <p:nvPr/>
        </p:nvSpPr>
        <p:spPr>
          <a:xfrm>
            <a:off x="4265846" y="2757337"/>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lumMod val="65000"/>
                    <a:lumOff val="35000"/>
                  </a:schemeClr>
                </a:solidFill>
              </a:rPr>
              <a:t>4</a:t>
            </a:r>
            <a:r>
              <a:rPr lang="en-IN" sz="1400" baseline="30000" dirty="0" smtClean="0">
                <a:solidFill>
                  <a:schemeClr val="tx1">
                    <a:lumMod val="65000"/>
                    <a:lumOff val="35000"/>
                  </a:schemeClr>
                </a:solidFill>
              </a:rPr>
              <a:t>Th</a:t>
            </a:r>
            <a:r>
              <a:rPr lang="en-IN" sz="1400" dirty="0">
                <a:solidFill>
                  <a:schemeClr val="tx1">
                    <a:lumMod val="65000"/>
                    <a:lumOff val="35000"/>
                  </a:schemeClr>
                </a:solidFill>
              </a:rPr>
              <a:t> </a:t>
            </a:r>
            <a:r>
              <a:rPr lang="en-IN" sz="1400" dirty="0" smtClean="0">
                <a:solidFill>
                  <a:schemeClr val="tx1">
                    <a:lumMod val="65000"/>
                    <a:lumOff val="35000"/>
                  </a:schemeClr>
                </a:solidFill>
              </a:rPr>
              <a:t>Sem</a:t>
            </a:r>
            <a:endParaRPr lang="en-IN" sz="1400" dirty="0">
              <a:solidFill>
                <a:schemeClr val="tx1">
                  <a:lumMod val="65000"/>
                  <a:lumOff val="35000"/>
                </a:schemeClr>
              </a:solidFill>
            </a:endParaRPr>
          </a:p>
        </p:txBody>
      </p:sp>
      <p:sp>
        <p:nvSpPr>
          <p:cNvPr id="22" name="Rectangle 21"/>
          <p:cNvSpPr/>
          <p:nvPr/>
        </p:nvSpPr>
        <p:spPr>
          <a:xfrm>
            <a:off x="6013644" y="1605910"/>
            <a:ext cx="1122074" cy="9945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rPr>
              <a:t>Urban and regional planning theories </a:t>
            </a:r>
          </a:p>
        </p:txBody>
      </p:sp>
      <p:sp>
        <p:nvSpPr>
          <p:cNvPr id="23" name="Rectangle 22"/>
          <p:cNvSpPr/>
          <p:nvPr/>
        </p:nvSpPr>
        <p:spPr>
          <a:xfrm>
            <a:off x="7195484" y="1606972"/>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Urban and regional planning history </a:t>
            </a:r>
            <a:endParaRPr lang="en-IN" sz="1400" b="1" dirty="0">
              <a:solidFill>
                <a:schemeClr val="tx1">
                  <a:lumMod val="65000"/>
                  <a:lumOff val="35000"/>
                </a:schemeClr>
              </a:solidFill>
            </a:endParaRPr>
          </a:p>
        </p:txBody>
      </p:sp>
      <p:sp>
        <p:nvSpPr>
          <p:cNvPr id="24" name="Rectangle 23"/>
          <p:cNvSpPr/>
          <p:nvPr/>
        </p:nvSpPr>
        <p:spPr>
          <a:xfrm>
            <a:off x="6020499" y="2664968"/>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Traffic &amp; Transport Design</a:t>
            </a:r>
          </a:p>
        </p:txBody>
      </p:sp>
      <p:sp>
        <p:nvSpPr>
          <p:cNvPr id="25" name="Rectangle 24"/>
          <p:cNvSpPr/>
          <p:nvPr/>
        </p:nvSpPr>
        <p:spPr>
          <a:xfrm>
            <a:off x="7195590" y="2662490"/>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lumMod val="65000"/>
                    <a:lumOff val="35000"/>
                  </a:schemeClr>
                </a:solidFill>
              </a:rPr>
              <a:t>Urban and Rural housing</a:t>
            </a:r>
          </a:p>
        </p:txBody>
      </p:sp>
      <p:sp>
        <p:nvSpPr>
          <p:cNvPr id="26" name="Rectangle 25"/>
          <p:cNvSpPr/>
          <p:nvPr/>
        </p:nvSpPr>
        <p:spPr>
          <a:xfrm>
            <a:off x="6017526" y="3714421"/>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27" name="TextBox 26"/>
          <p:cNvSpPr txBox="1"/>
          <p:nvPr/>
        </p:nvSpPr>
        <p:spPr>
          <a:xfrm>
            <a:off x="5990015" y="3896006"/>
            <a:ext cx="1172875" cy="738664"/>
          </a:xfrm>
          <a:prstGeom prst="rect">
            <a:avLst/>
          </a:prstGeom>
          <a:noFill/>
        </p:spPr>
        <p:txBody>
          <a:bodyPr wrap="square" rtlCol="0">
            <a:spAutoFit/>
          </a:bodyPr>
          <a:lstStyle/>
          <a:p>
            <a:pPr algn="ctr"/>
            <a:r>
              <a:rPr lang="en-IN" sz="1400" dirty="0">
                <a:solidFill>
                  <a:schemeClr val="tx1">
                    <a:lumMod val="65000"/>
                    <a:lumOff val="35000"/>
                  </a:schemeClr>
                </a:solidFill>
              </a:rPr>
              <a:t>Disaster </a:t>
            </a:r>
            <a:r>
              <a:rPr lang="en-IN" sz="1400" dirty="0" smtClean="0">
                <a:solidFill>
                  <a:schemeClr val="tx1">
                    <a:lumMod val="65000"/>
                    <a:lumOff val="35000"/>
                  </a:schemeClr>
                </a:solidFill>
              </a:rPr>
              <a:t>Management</a:t>
            </a:r>
            <a:endParaRPr lang="en-IN" sz="1400" dirty="0">
              <a:solidFill>
                <a:schemeClr val="tx1">
                  <a:lumMod val="65000"/>
                  <a:lumOff val="35000"/>
                </a:schemeClr>
              </a:solidFill>
            </a:endParaRPr>
          </a:p>
          <a:p>
            <a:endParaRPr lang="en-US" sz="1400" dirty="0"/>
          </a:p>
        </p:txBody>
      </p:sp>
      <p:sp>
        <p:nvSpPr>
          <p:cNvPr id="31" name="Rectangle 30"/>
          <p:cNvSpPr/>
          <p:nvPr/>
        </p:nvSpPr>
        <p:spPr>
          <a:xfrm>
            <a:off x="7196074" y="3718117"/>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32" name="TextBox 31"/>
          <p:cNvSpPr txBox="1"/>
          <p:nvPr/>
        </p:nvSpPr>
        <p:spPr>
          <a:xfrm>
            <a:off x="7172529" y="3901930"/>
            <a:ext cx="1172875" cy="523220"/>
          </a:xfrm>
          <a:prstGeom prst="rect">
            <a:avLst/>
          </a:prstGeom>
          <a:noFill/>
        </p:spPr>
        <p:txBody>
          <a:bodyPr wrap="square" rtlCol="0">
            <a:spAutoFit/>
          </a:bodyPr>
          <a:lstStyle/>
          <a:p>
            <a:pPr algn="ctr"/>
            <a:r>
              <a:rPr lang="en-IN" sz="1400" dirty="0" smtClean="0">
                <a:solidFill>
                  <a:schemeClr val="tx1">
                    <a:lumMod val="65000"/>
                    <a:lumOff val="35000"/>
                  </a:schemeClr>
                </a:solidFill>
              </a:rPr>
              <a:t>Barrier Free Design</a:t>
            </a:r>
            <a:endParaRPr lang="en-US" sz="1400" dirty="0"/>
          </a:p>
        </p:txBody>
      </p:sp>
      <p:sp>
        <p:nvSpPr>
          <p:cNvPr id="33" name="Rectangle 32"/>
          <p:cNvSpPr/>
          <p:nvPr/>
        </p:nvSpPr>
        <p:spPr>
          <a:xfrm>
            <a:off x="6019605" y="4758474"/>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34" name="TextBox 33"/>
          <p:cNvSpPr txBox="1"/>
          <p:nvPr/>
        </p:nvSpPr>
        <p:spPr>
          <a:xfrm>
            <a:off x="5992094" y="4940059"/>
            <a:ext cx="1172875" cy="738664"/>
          </a:xfrm>
          <a:prstGeom prst="rect">
            <a:avLst/>
          </a:prstGeom>
          <a:noFill/>
        </p:spPr>
        <p:txBody>
          <a:bodyPr wrap="square" rtlCol="0">
            <a:spAutoFit/>
          </a:bodyPr>
          <a:lstStyle/>
          <a:p>
            <a:pPr algn="ctr"/>
            <a:r>
              <a:rPr lang="en-IN" sz="1400" dirty="0">
                <a:solidFill>
                  <a:schemeClr val="tx1">
                    <a:lumMod val="65000"/>
                    <a:lumOff val="35000"/>
                  </a:schemeClr>
                </a:solidFill>
              </a:rPr>
              <a:t>Disaster </a:t>
            </a:r>
            <a:r>
              <a:rPr lang="en-IN" sz="1400" dirty="0" smtClean="0">
                <a:solidFill>
                  <a:schemeClr val="tx1">
                    <a:lumMod val="65000"/>
                    <a:lumOff val="35000"/>
                  </a:schemeClr>
                </a:solidFill>
              </a:rPr>
              <a:t>Management</a:t>
            </a:r>
            <a:endParaRPr lang="en-IN" sz="1400" dirty="0">
              <a:solidFill>
                <a:schemeClr val="tx1">
                  <a:lumMod val="65000"/>
                  <a:lumOff val="35000"/>
                </a:schemeClr>
              </a:solidFill>
            </a:endParaRPr>
          </a:p>
          <a:p>
            <a:endParaRPr lang="en-US" sz="1400" dirty="0"/>
          </a:p>
        </p:txBody>
      </p:sp>
      <p:sp>
        <p:nvSpPr>
          <p:cNvPr id="35" name="Rectangle 34"/>
          <p:cNvSpPr/>
          <p:nvPr/>
        </p:nvSpPr>
        <p:spPr>
          <a:xfrm>
            <a:off x="7198153" y="4762170"/>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36" name="TextBox 35"/>
          <p:cNvSpPr txBox="1"/>
          <p:nvPr/>
        </p:nvSpPr>
        <p:spPr>
          <a:xfrm>
            <a:off x="7174608" y="4945983"/>
            <a:ext cx="1172875" cy="523220"/>
          </a:xfrm>
          <a:prstGeom prst="rect">
            <a:avLst/>
          </a:prstGeom>
          <a:noFill/>
        </p:spPr>
        <p:txBody>
          <a:bodyPr wrap="square" rtlCol="0">
            <a:spAutoFit/>
          </a:bodyPr>
          <a:lstStyle/>
          <a:p>
            <a:pPr algn="ctr"/>
            <a:r>
              <a:rPr lang="en-IN" sz="1400" dirty="0" smtClean="0">
                <a:solidFill>
                  <a:schemeClr val="tx1">
                    <a:lumMod val="65000"/>
                    <a:lumOff val="35000"/>
                  </a:schemeClr>
                </a:solidFill>
              </a:rPr>
              <a:t>Barrier Free Design</a:t>
            </a:r>
            <a:endParaRPr lang="en-US" sz="1400" dirty="0"/>
          </a:p>
        </p:txBody>
      </p:sp>
      <p:sp>
        <p:nvSpPr>
          <p:cNvPr id="37" name="Rectangle 36"/>
          <p:cNvSpPr/>
          <p:nvPr/>
        </p:nvSpPr>
        <p:spPr>
          <a:xfrm>
            <a:off x="6018066" y="5813556"/>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38" name="TextBox 37"/>
          <p:cNvSpPr txBox="1"/>
          <p:nvPr/>
        </p:nvSpPr>
        <p:spPr>
          <a:xfrm>
            <a:off x="5990555" y="5828377"/>
            <a:ext cx="1172875" cy="954107"/>
          </a:xfrm>
          <a:prstGeom prst="rect">
            <a:avLst/>
          </a:prstGeom>
          <a:noFill/>
        </p:spPr>
        <p:txBody>
          <a:bodyPr wrap="square" rtlCol="0">
            <a:spAutoFit/>
          </a:bodyPr>
          <a:lstStyle/>
          <a:p>
            <a:pPr algn="ctr"/>
            <a:r>
              <a:rPr lang="en-IN" sz="1400" dirty="0">
                <a:solidFill>
                  <a:schemeClr val="tx1">
                    <a:lumMod val="65000"/>
                    <a:lumOff val="35000"/>
                  </a:schemeClr>
                </a:solidFill>
              </a:rPr>
              <a:t>Urban Regional Planning Studio 1</a:t>
            </a:r>
          </a:p>
        </p:txBody>
      </p:sp>
      <p:sp>
        <p:nvSpPr>
          <p:cNvPr id="39" name="Rectangle 38"/>
          <p:cNvSpPr/>
          <p:nvPr/>
        </p:nvSpPr>
        <p:spPr>
          <a:xfrm>
            <a:off x="7196614" y="5817252"/>
            <a:ext cx="1122074" cy="9945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lumMod val="65000"/>
                  <a:lumOff val="35000"/>
                </a:schemeClr>
              </a:solidFill>
            </a:endParaRPr>
          </a:p>
        </p:txBody>
      </p:sp>
      <p:sp>
        <p:nvSpPr>
          <p:cNvPr id="40" name="Rectangle 39"/>
          <p:cNvSpPr/>
          <p:nvPr/>
        </p:nvSpPr>
        <p:spPr>
          <a:xfrm>
            <a:off x="8749119" y="1604377"/>
            <a:ext cx="3442880" cy="52536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smtClean="0">
              <a:solidFill>
                <a:schemeClr val="tx1"/>
              </a:solidFill>
            </a:endParaRPr>
          </a:p>
          <a:p>
            <a:r>
              <a:rPr lang="en-US" sz="1400" dirty="0" smtClean="0">
                <a:solidFill>
                  <a:schemeClr val="tx1"/>
                </a:solidFill>
              </a:rPr>
              <a:t>UN 1-1</a:t>
            </a:r>
            <a:endParaRPr lang="en-US" sz="1400" dirty="0">
              <a:solidFill>
                <a:schemeClr val="tx1"/>
              </a:solidFill>
            </a:endParaRPr>
          </a:p>
          <a:p>
            <a:r>
              <a:rPr lang="en-US" sz="1400" dirty="0" smtClean="0">
                <a:solidFill>
                  <a:schemeClr val="tx1"/>
                </a:solidFill>
              </a:rPr>
              <a:t>Urban </a:t>
            </a:r>
            <a:r>
              <a:rPr lang="en-US" sz="1400" dirty="0">
                <a:solidFill>
                  <a:schemeClr val="tx1"/>
                </a:solidFill>
              </a:rPr>
              <a:t>and Regional Planning principles and considerations. </a:t>
            </a:r>
          </a:p>
          <a:p>
            <a:endParaRPr lang="en-US" sz="1400" dirty="0" smtClean="0">
              <a:solidFill>
                <a:schemeClr val="tx1"/>
              </a:solidFill>
            </a:endParaRPr>
          </a:p>
          <a:p>
            <a:r>
              <a:rPr lang="en-US" sz="1400" dirty="0">
                <a:solidFill>
                  <a:schemeClr val="tx1"/>
                </a:solidFill>
              </a:rPr>
              <a:t>UN 1</a:t>
            </a:r>
            <a:r>
              <a:rPr lang="en-US" sz="1400" dirty="0" smtClean="0">
                <a:solidFill>
                  <a:schemeClr val="tx1"/>
                </a:solidFill>
              </a:rPr>
              <a:t>-2</a:t>
            </a:r>
            <a:endParaRPr lang="en-US" sz="1400" dirty="0">
              <a:solidFill>
                <a:schemeClr val="tx1"/>
              </a:solidFill>
            </a:endParaRPr>
          </a:p>
          <a:p>
            <a:r>
              <a:rPr lang="en-US" sz="1400" dirty="0">
                <a:solidFill>
                  <a:schemeClr val="tx1"/>
                </a:solidFill>
              </a:rPr>
              <a:t>Sociology and social science and its relation to physical </a:t>
            </a:r>
            <a:r>
              <a:rPr lang="en-US" sz="1400" dirty="0" smtClean="0">
                <a:solidFill>
                  <a:schemeClr val="tx1"/>
                </a:solidFill>
              </a:rPr>
              <a:t>planning</a:t>
            </a:r>
          </a:p>
          <a:p>
            <a:endParaRPr lang="en-US" sz="1400" dirty="0">
              <a:solidFill>
                <a:schemeClr val="tx1"/>
              </a:solidFill>
            </a:endParaRPr>
          </a:p>
          <a:p>
            <a:r>
              <a:rPr lang="en-US" sz="1400" dirty="0">
                <a:solidFill>
                  <a:schemeClr val="tx1"/>
                </a:solidFill>
              </a:rPr>
              <a:t>UN </a:t>
            </a:r>
            <a:r>
              <a:rPr lang="en-US" sz="1400" dirty="0" smtClean="0">
                <a:solidFill>
                  <a:schemeClr val="tx1"/>
                </a:solidFill>
              </a:rPr>
              <a:t>2-1</a:t>
            </a:r>
          </a:p>
          <a:p>
            <a:r>
              <a:rPr lang="en-US" sz="1400" dirty="0">
                <a:solidFill>
                  <a:schemeClr val="tx1"/>
                </a:solidFill>
              </a:rPr>
              <a:t>Human Aspects of Urban </a:t>
            </a:r>
            <a:r>
              <a:rPr lang="en-US" sz="1400" dirty="0" smtClean="0">
                <a:solidFill>
                  <a:schemeClr val="tx1"/>
                </a:solidFill>
              </a:rPr>
              <a:t>Form</a:t>
            </a:r>
          </a:p>
          <a:p>
            <a:endParaRPr lang="en-US" sz="1400" dirty="0">
              <a:solidFill>
                <a:schemeClr val="tx1"/>
              </a:solidFill>
            </a:endParaRPr>
          </a:p>
          <a:p>
            <a:r>
              <a:rPr lang="en-US" sz="1400" dirty="0">
                <a:solidFill>
                  <a:schemeClr val="tx1"/>
                </a:solidFill>
              </a:rPr>
              <a:t>UN </a:t>
            </a:r>
            <a:r>
              <a:rPr lang="en-US" sz="1400" dirty="0" smtClean="0">
                <a:solidFill>
                  <a:schemeClr val="tx1"/>
                </a:solidFill>
              </a:rPr>
              <a:t>2-2</a:t>
            </a:r>
            <a:endParaRPr lang="en-US" sz="1400" dirty="0">
              <a:solidFill>
                <a:schemeClr val="tx1"/>
              </a:solidFill>
            </a:endParaRPr>
          </a:p>
          <a:p>
            <a:r>
              <a:rPr lang="en-US" sz="1400" dirty="0">
                <a:solidFill>
                  <a:schemeClr val="tx1"/>
                </a:solidFill>
              </a:rPr>
              <a:t>Economics</a:t>
            </a:r>
          </a:p>
          <a:p>
            <a:endParaRPr lang="en-IN" sz="1400" dirty="0">
              <a:solidFill>
                <a:schemeClr val="tx1"/>
              </a:solidFill>
            </a:endParaRPr>
          </a:p>
        </p:txBody>
      </p:sp>
    </p:spTree>
    <p:extLst>
      <p:ext uri="{BB962C8B-B14F-4D97-AF65-F5344CB8AC3E}">
        <p14:creationId xmlns:p14="http://schemas.microsoft.com/office/powerpoint/2010/main" val="27207094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2" name="TextBox 1"/>
          <p:cNvSpPr txBox="1"/>
          <p:nvPr/>
        </p:nvSpPr>
        <p:spPr>
          <a:xfrm>
            <a:off x="2914061" y="352843"/>
            <a:ext cx="9277939" cy="1169551"/>
          </a:xfrm>
          <a:prstGeom prst="rect">
            <a:avLst/>
          </a:prstGeom>
          <a:noFill/>
        </p:spPr>
        <p:txBody>
          <a:bodyPr wrap="square" rtlCol="0">
            <a:spAutoFit/>
          </a:bodyPr>
          <a:lstStyle/>
          <a:p>
            <a:pPr algn="just"/>
            <a:endParaRPr lang="en-US" sz="1400" b="1" dirty="0"/>
          </a:p>
          <a:p>
            <a:pPr algn="just"/>
            <a:endParaRPr lang="en-US" sz="1400" b="1" dirty="0" smtClean="0"/>
          </a:p>
          <a:p>
            <a:pPr algn="just"/>
            <a:r>
              <a:rPr lang="en-IN" sz="1400" dirty="0" smtClean="0"/>
              <a:t>Faculty </a:t>
            </a:r>
            <a:r>
              <a:rPr lang="en-IN" sz="1400" dirty="0"/>
              <a:t>are appointed for their diverse approach to the sharing of knowledge, their breadth of perspective and their ability to bridge gaps between various academic areas</a:t>
            </a:r>
            <a:r>
              <a:rPr lang="en-IN" sz="1400" dirty="0" smtClean="0"/>
              <a:t>. Some of the RSURP </a:t>
            </a:r>
            <a:r>
              <a:rPr lang="en-IN" sz="1400" dirty="0"/>
              <a:t>faculty pursue independent research </a:t>
            </a:r>
            <a:r>
              <a:rPr lang="en-IN" sz="1400" dirty="0" smtClean="0"/>
              <a:t>work </a:t>
            </a:r>
            <a:r>
              <a:rPr lang="en-IN" sz="1400" dirty="0"/>
              <a:t>and publish their work on a regular basis.</a:t>
            </a:r>
          </a:p>
        </p:txBody>
      </p:sp>
      <p:sp>
        <p:nvSpPr>
          <p:cNvPr id="96" name="TextBox 95"/>
          <p:cNvSpPr txBox="1"/>
          <p:nvPr/>
        </p:nvSpPr>
        <p:spPr>
          <a:xfrm>
            <a:off x="2976665" y="5817315"/>
            <a:ext cx="1796952" cy="307777"/>
          </a:xfrm>
          <a:prstGeom prst="rect">
            <a:avLst/>
          </a:prstGeom>
          <a:noFill/>
        </p:spPr>
        <p:txBody>
          <a:bodyPr wrap="square" rtlCol="0">
            <a:spAutoFit/>
          </a:bodyPr>
          <a:lstStyle/>
          <a:p>
            <a:pPr algn="just"/>
            <a:r>
              <a:rPr lang="en-US" sz="1400" b="1" dirty="0" smtClean="0"/>
              <a:t>CORE FACULTY</a:t>
            </a:r>
            <a:endParaRPr lang="en-IN" sz="1400" dirty="0"/>
          </a:p>
        </p:txBody>
      </p:sp>
      <p:sp>
        <p:nvSpPr>
          <p:cNvPr id="100" name="TextBox 99"/>
          <p:cNvSpPr txBox="1"/>
          <p:nvPr/>
        </p:nvSpPr>
        <p:spPr>
          <a:xfrm>
            <a:off x="6406169" y="5817315"/>
            <a:ext cx="1757427" cy="307777"/>
          </a:xfrm>
          <a:prstGeom prst="rect">
            <a:avLst/>
          </a:prstGeom>
          <a:noFill/>
        </p:spPr>
        <p:txBody>
          <a:bodyPr wrap="square" rtlCol="0">
            <a:spAutoFit/>
          </a:bodyPr>
          <a:lstStyle/>
          <a:p>
            <a:pPr algn="just"/>
            <a:r>
              <a:rPr lang="en-US" sz="1400" b="1" dirty="0" smtClean="0"/>
              <a:t>VISITING FACULTY</a:t>
            </a:r>
            <a:endParaRPr lang="en-IN" sz="1400" dirty="0"/>
          </a:p>
        </p:txBody>
      </p:sp>
      <p:sp>
        <p:nvSpPr>
          <p:cNvPr id="101" name="TextBox 100"/>
          <p:cNvSpPr txBox="1"/>
          <p:nvPr/>
        </p:nvSpPr>
        <p:spPr>
          <a:xfrm>
            <a:off x="2936949" y="7166647"/>
            <a:ext cx="2002057" cy="307777"/>
          </a:xfrm>
          <a:prstGeom prst="rect">
            <a:avLst/>
          </a:prstGeom>
          <a:noFill/>
        </p:spPr>
        <p:txBody>
          <a:bodyPr wrap="square" rtlCol="0">
            <a:spAutoFit/>
          </a:bodyPr>
          <a:lstStyle/>
          <a:p>
            <a:pPr algn="just"/>
            <a:r>
              <a:rPr lang="en-US" sz="1400" b="1" dirty="0" smtClean="0"/>
              <a:t>NON TEACHING STAFF</a:t>
            </a:r>
            <a:endParaRPr lang="en-IN" sz="1400" dirty="0"/>
          </a:p>
        </p:txBody>
      </p:sp>
      <p:sp>
        <p:nvSpPr>
          <p:cNvPr id="105" name="TextBox 104"/>
          <p:cNvSpPr txBox="1"/>
          <p:nvPr/>
        </p:nvSpPr>
        <p:spPr>
          <a:xfrm>
            <a:off x="2936950" y="6222250"/>
            <a:ext cx="2199508" cy="830997"/>
          </a:xfrm>
          <a:prstGeom prst="rect">
            <a:avLst/>
          </a:prstGeom>
          <a:noFill/>
        </p:spPr>
        <p:txBody>
          <a:bodyPr wrap="square" rtlCol="0">
            <a:spAutoFit/>
          </a:bodyPr>
          <a:lstStyle/>
          <a:p>
            <a:pPr algn="just"/>
            <a:r>
              <a:rPr lang="en-US" sz="1200" dirty="0" smtClean="0"/>
              <a:t>Mrs. </a:t>
            </a:r>
            <a:r>
              <a:rPr lang="en-US" sz="1200" dirty="0" err="1" smtClean="0"/>
              <a:t>Gayatri</a:t>
            </a:r>
            <a:r>
              <a:rPr lang="en-US" sz="1200" dirty="0" smtClean="0"/>
              <a:t> </a:t>
            </a:r>
            <a:r>
              <a:rPr lang="en-US" sz="1200" dirty="0" err="1" smtClean="0"/>
              <a:t>Murudkar</a:t>
            </a:r>
            <a:endParaRPr lang="en-US" sz="1200" dirty="0" smtClean="0"/>
          </a:p>
          <a:p>
            <a:pPr algn="just"/>
            <a:r>
              <a:rPr lang="en-US" sz="1200" dirty="0" smtClean="0"/>
              <a:t>Mr. </a:t>
            </a:r>
            <a:r>
              <a:rPr lang="en-US" sz="1200" dirty="0" err="1" smtClean="0"/>
              <a:t>Manilal</a:t>
            </a:r>
            <a:endParaRPr lang="en-US" sz="1200" dirty="0" smtClean="0"/>
          </a:p>
          <a:p>
            <a:pPr algn="just"/>
            <a:r>
              <a:rPr lang="en-US" sz="1200" dirty="0" smtClean="0"/>
              <a:t>Mr. Sandeep</a:t>
            </a:r>
          </a:p>
          <a:p>
            <a:pPr algn="just"/>
            <a:r>
              <a:rPr lang="en-US" sz="1200" dirty="0" smtClean="0"/>
              <a:t>Mr. Yogesh.</a:t>
            </a:r>
            <a:endParaRPr lang="en-IN" sz="1200" dirty="0"/>
          </a:p>
        </p:txBody>
      </p:sp>
      <p:pic>
        <p:nvPicPr>
          <p:cNvPr id="3" name="Picture 2"/>
          <p:cNvPicPr>
            <a:picLocks noChangeAspect="1"/>
          </p:cNvPicPr>
          <p:nvPr/>
        </p:nvPicPr>
        <p:blipFill rotWithShape="1">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8542" b="16459"/>
          <a:stretch/>
        </p:blipFill>
        <p:spPr>
          <a:xfrm>
            <a:off x="2981451" y="4301142"/>
            <a:ext cx="1122821" cy="1122821"/>
          </a:xfrm>
          <a:prstGeom prst="rect">
            <a:avLst/>
          </a:prstGeom>
        </p:spPr>
      </p:pic>
      <p:pic>
        <p:nvPicPr>
          <p:cNvPr id="47" name="Picture 4" descr="https://lh6.googleusercontent.com/-ea-81lyirG0/AAAAAAAAAAI/AAAAAAAAAGE/w_DXrNdI3yA/photo.jpg"/>
          <p:cNvPicPr>
            <a:picLocks noChangeAspect="1" noChangeArrowheads="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195" r="195"/>
          <a:stretch/>
        </p:blipFill>
        <p:spPr bwMode="auto">
          <a:xfrm>
            <a:off x="2983970" y="3177751"/>
            <a:ext cx="1122821" cy="11228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t="16883" b="16883"/>
          <a:stretch/>
        </p:blipFill>
        <p:spPr>
          <a:xfrm>
            <a:off x="4104465" y="3175366"/>
            <a:ext cx="1122821" cy="1122821"/>
          </a:xfrm>
          <a:prstGeom prst="rect">
            <a:avLst/>
          </a:prstGeom>
        </p:spPr>
      </p:pic>
      <p:sp>
        <p:nvSpPr>
          <p:cNvPr id="49" name="Rectangle 48"/>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0" name="Rectangle 49"/>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pic>
        <p:nvPicPr>
          <p:cNvPr id="10" name="Picture 9"/>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051" t="15098" r="-1051" b="13086"/>
          <a:stretch/>
        </p:blipFill>
        <p:spPr>
          <a:xfrm>
            <a:off x="8664481" y="2055700"/>
            <a:ext cx="1122821" cy="1122821"/>
          </a:xfrm>
          <a:prstGeom prst="rect">
            <a:avLst/>
          </a:prstGeom>
        </p:spPr>
      </p:pic>
      <p:pic>
        <p:nvPicPr>
          <p:cNvPr id="11" name="Picture 10"/>
          <p:cNvPicPr>
            <a:picLocks noChangeAspect="1"/>
          </p:cNvPicPr>
          <p:nvPr/>
        </p:nvPicPr>
        <p:blipFill rotWithShape="1">
          <a:blip r:embed="rId7" cstate="print">
            <a:duotone>
              <a:schemeClr val="bg2">
                <a:shade val="45000"/>
                <a:satMod val="135000"/>
              </a:schemeClr>
              <a:prstClr val="white"/>
            </a:duotone>
            <a:extLst>
              <a:ext uri="{28A0092B-C50C-407E-A947-70E740481C1C}">
                <a14:useLocalDpi xmlns:a14="http://schemas.microsoft.com/office/drawing/2010/main" val="0"/>
              </a:ext>
            </a:extLst>
          </a:blip>
          <a:srcRect l="6646" t="35044" r="48163" b="31290"/>
          <a:stretch/>
        </p:blipFill>
        <p:spPr>
          <a:xfrm>
            <a:off x="7551156" y="4287943"/>
            <a:ext cx="1122821" cy="1122821"/>
          </a:xfrm>
          <a:prstGeom prst="rect">
            <a:avLst/>
          </a:prstGeom>
        </p:spPr>
      </p:pic>
      <p:sp>
        <p:nvSpPr>
          <p:cNvPr id="51" name="TextBox 50"/>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
        <p:nvSpPr>
          <p:cNvPr id="52" name="Rectangle 51"/>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Shivani Singh's profile photo"/>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99132" y="2050361"/>
            <a:ext cx="1122820"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rachanasansad.edu.in/images/pp_amberkar.jpg"/>
          <p:cNvPicPr>
            <a:picLocks noChangeAspect="1" noChangeArrowheads="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t="6327" b="10339"/>
          <a:stretch/>
        </p:blipFill>
        <p:spPr bwMode="auto">
          <a:xfrm>
            <a:off x="2983737" y="2050838"/>
            <a:ext cx="1122821"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emplatizer.gsappcloud.org/sites/default/files/imagecache/primary240/sulakshana-mahajan_0.png"/>
          <p:cNvPicPr>
            <a:picLocks noChangeAspect="1" noChangeArrowheads="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t="12733" b="12733"/>
          <a:stretch/>
        </p:blipFill>
        <p:spPr bwMode="auto">
          <a:xfrm>
            <a:off x="6418137" y="2053574"/>
            <a:ext cx="1122821"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hawal Ashar's profile photo"/>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92460" y="2054101"/>
            <a:ext cx="1122820"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fbcdn-profile-a.akamaihd.net/hprofile-ak-xaf1/v/t1.0-1/c8.0.160.160/p160x160/10347537_1431208453806520_5698047746549184254_n.jpg?oh=0ac208c99bafd87f37708bb7932b0e37&amp;oe=56D1315C&amp;__gda__=1451811674_fc42b1f551bb3ad1c8e7b19ffc978d4c"/>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45476" y="2052440"/>
            <a:ext cx="1122820"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40.media.tumblr.com/tumblr_mbv5b5dJLW1rpkenpo1_250.jpg"/>
          <p:cNvPicPr>
            <a:picLocks noChangeAspect="1" noChangeArrowheads="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l="-1067" t="2703" r="1067" b="21983"/>
          <a:stretch/>
        </p:blipFill>
        <p:spPr bwMode="auto">
          <a:xfrm>
            <a:off x="6410655" y="3174253"/>
            <a:ext cx="1122821" cy="11228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l="3429" r="3429"/>
          <a:stretch/>
        </p:blipFill>
        <p:spPr>
          <a:xfrm>
            <a:off x="10920150" y="2052386"/>
            <a:ext cx="1122821" cy="1122821"/>
          </a:xfrm>
          <a:prstGeom prst="rect">
            <a:avLst/>
          </a:prstGeom>
        </p:spPr>
      </p:pic>
      <p:pic>
        <p:nvPicPr>
          <p:cNvPr id="53" name="Picture 52" descr="DSC_0835.JPG"/>
          <p:cNvPicPr>
            <a:picLocks noChangeAspect="1"/>
          </p:cNvPicPr>
          <p:nvPr/>
        </p:nvPicPr>
        <p:blipFill>
          <a:blip r:embed="rId15" cstate="print">
            <a:duotone>
              <a:schemeClr val="accent3">
                <a:shade val="45000"/>
                <a:satMod val="135000"/>
              </a:schemeClr>
              <a:prstClr val="white"/>
            </a:duotone>
          </a:blip>
          <a:srcRect l="38872" t="5964" r="28395" b="44602"/>
          <a:stretch>
            <a:fillRect/>
          </a:stretch>
        </p:blipFill>
        <p:spPr>
          <a:xfrm>
            <a:off x="8667619" y="4287789"/>
            <a:ext cx="1122483" cy="1122821"/>
          </a:xfrm>
          <a:prstGeom prst="rect">
            <a:avLst/>
          </a:prstGeom>
          <a:noFill/>
        </p:spPr>
      </p:pic>
      <p:pic>
        <p:nvPicPr>
          <p:cNvPr id="12" name="Picture 11"/>
          <p:cNvPicPr>
            <a:picLocks noChangeAspect="1"/>
          </p:cNvPicPr>
          <p:nvPr/>
        </p:nvPicPr>
        <p:blipFill rotWithShape="1">
          <a:blip r:embed="rId16" cstate="print">
            <a:duotone>
              <a:schemeClr val="bg2">
                <a:shade val="45000"/>
                <a:satMod val="135000"/>
              </a:schemeClr>
              <a:prstClr val="white"/>
            </a:duotone>
            <a:extLst>
              <a:ext uri="{28A0092B-C50C-407E-A947-70E740481C1C}">
                <a14:useLocalDpi xmlns:a14="http://schemas.microsoft.com/office/drawing/2010/main" val="0"/>
              </a:ext>
            </a:extLst>
          </a:blip>
          <a:srcRect l="27672" t="14768" r="59963" b="66565"/>
          <a:stretch/>
        </p:blipFill>
        <p:spPr>
          <a:xfrm>
            <a:off x="7547840" y="3151127"/>
            <a:ext cx="1122821" cy="1122821"/>
          </a:xfrm>
          <a:prstGeom prst="rect">
            <a:avLst/>
          </a:prstGeom>
        </p:spPr>
      </p:pic>
      <p:pic>
        <p:nvPicPr>
          <p:cNvPr id="16" name="Picture 15"/>
          <p:cNvPicPr>
            <a:picLocks noChangeAspect="1"/>
          </p:cNvPicPr>
          <p:nvPr/>
        </p:nvPicPr>
        <p:blipFill rotWithShape="1">
          <a:blip r:embed="rId17">
            <a:duotone>
              <a:schemeClr val="bg2">
                <a:shade val="45000"/>
                <a:satMod val="135000"/>
              </a:schemeClr>
              <a:prstClr val="white"/>
            </a:duotone>
            <a:extLst>
              <a:ext uri="{28A0092B-C50C-407E-A947-70E740481C1C}">
                <a14:useLocalDpi xmlns:a14="http://schemas.microsoft.com/office/drawing/2010/main" val="0"/>
              </a:ext>
            </a:extLst>
          </a:blip>
          <a:srcRect l="12709" t="9908" r="8362" b="30895"/>
          <a:stretch/>
        </p:blipFill>
        <p:spPr>
          <a:xfrm>
            <a:off x="6421978" y="4290883"/>
            <a:ext cx="1122821" cy="1122821"/>
          </a:xfrm>
          <a:prstGeom prst="rect">
            <a:avLst/>
          </a:prstGeom>
        </p:spPr>
      </p:pic>
      <p:pic>
        <p:nvPicPr>
          <p:cNvPr id="18" name="Picture 17"/>
          <p:cNvPicPr>
            <a:picLocks noChangeAspect="1"/>
          </p:cNvPicPr>
          <p:nvPr/>
        </p:nvPicPr>
        <p:blipFill rotWithShape="1">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l="45623" t="-820" r="2873" b="49316"/>
          <a:stretch/>
        </p:blipFill>
        <p:spPr>
          <a:xfrm>
            <a:off x="9790466" y="3166289"/>
            <a:ext cx="1122821" cy="1122821"/>
          </a:xfrm>
          <a:prstGeom prst="rect">
            <a:avLst/>
          </a:prstGeom>
        </p:spPr>
      </p:pic>
      <p:pic>
        <p:nvPicPr>
          <p:cNvPr id="20" name="Picture 19"/>
          <p:cNvPicPr>
            <a:picLocks noChangeAspect="1"/>
          </p:cNvPicPr>
          <p:nvPr/>
        </p:nvPicPr>
        <p:blipFill>
          <a:blip r:embed="rId1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8673" y="3172571"/>
            <a:ext cx="1122821" cy="1122821"/>
          </a:xfrm>
          <a:prstGeom prst="rect">
            <a:avLst/>
          </a:prstGeom>
        </p:spPr>
      </p:pic>
      <p:pic>
        <p:nvPicPr>
          <p:cNvPr id="22" name="Picture 21"/>
          <p:cNvPicPr>
            <a:picLocks noChangeAspect="1"/>
          </p:cNvPicPr>
          <p:nvPr/>
        </p:nvPicPr>
        <p:blipFill rotWithShape="1">
          <a:blip r:embed="rId20" cstate="print">
            <a:duotone>
              <a:schemeClr val="bg2">
                <a:shade val="45000"/>
                <a:satMod val="135000"/>
              </a:schemeClr>
              <a:prstClr val="white"/>
            </a:duotone>
            <a:extLst>
              <a:ext uri="{28A0092B-C50C-407E-A947-70E740481C1C}">
                <a14:useLocalDpi xmlns:a14="http://schemas.microsoft.com/office/drawing/2010/main" val="0"/>
              </a:ext>
            </a:extLst>
          </a:blip>
          <a:srcRect l="25112" t="35778" r="45555" b="34889"/>
          <a:stretch/>
        </p:blipFill>
        <p:spPr>
          <a:xfrm>
            <a:off x="9791685" y="4286666"/>
            <a:ext cx="1122821" cy="1122821"/>
          </a:xfrm>
          <a:prstGeom prst="rect">
            <a:avLst/>
          </a:prstGeom>
        </p:spPr>
      </p:pic>
      <p:sp>
        <p:nvSpPr>
          <p:cNvPr id="54" name="TextBox 53"/>
          <p:cNvSpPr txBox="1"/>
          <p:nvPr/>
        </p:nvSpPr>
        <p:spPr>
          <a:xfrm>
            <a:off x="2976664" y="352843"/>
            <a:ext cx="9215336" cy="369332"/>
          </a:xfrm>
          <a:prstGeom prst="rect">
            <a:avLst/>
          </a:prstGeom>
          <a:solidFill>
            <a:schemeClr val="bg2">
              <a:lumMod val="90000"/>
            </a:schemeClr>
          </a:solidFill>
        </p:spPr>
        <p:txBody>
          <a:bodyPr wrap="square" rtlCol="0">
            <a:spAutoFit/>
          </a:bodyPr>
          <a:lstStyle/>
          <a:p>
            <a:r>
              <a:rPr lang="en-US" b="1" dirty="0" smtClean="0"/>
              <a:t>PEOPLE</a:t>
            </a:r>
            <a:endParaRPr lang="en-IN" b="1" dirty="0"/>
          </a:p>
        </p:txBody>
      </p:sp>
    </p:spTree>
    <p:extLst>
      <p:ext uri="{BB962C8B-B14F-4D97-AF65-F5344CB8AC3E}">
        <p14:creationId xmlns:p14="http://schemas.microsoft.com/office/powerpoint/2010/main" val="26139847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2" name="TextBox 1"/>
          <p:cNvSpPr txBox="1"/>
          <p:nvPr/>
        </p:nvSpPr>
        <p:spPr>
          <a:xfrm>
            <a:off x="2914061" y="352843"/>
            <a:ext cx="9277939" cy="1169551"/>
          </a:xfrm>
          <a:prstGeom prst="rect">
            <a:avLst/>
          </a:prstGeom>
          <a:noFill/>
        </p:spPr>
        <p:txBody>
          <a:bodyPr wrap="square" rtlCol="0">
            <a:spAutoFit/>
          </a:bodyPr>
          <a:lstStyle/>
          <a:p>
            <a:pPr algn="just"/>
            <a:endParaRPr lang="en-US" sz="1400" b="1" dirty="0"/>
          </a:p>
          <a:p>
            <a:pPr algn="just"/>
            <a:endParaRPr lang="en-US" sz="1400" b="1" dirty="0" smtClean="0"/>
          </a:p>
          <a:p>
            <a:pPr algn="just"/>
            <a:r>
              <a:rPr lang="en-IN" sz="1400" dirty="0" smtClean="0"/>
              <a:t>Faculty </a:t>
            </a:r>
            <a:r>
              <a:rPr lang="en-IN" sz="1400" dirty="0"/>
              <a:t>are appointed for their diverse approach to the sharing of knowledge, their breadth of perspective and their ability to bridge gaps between various academic areas</a:t>
            </a:r>
            <a:r>
              <a:rPr lang="en-IN" sz="1400" dirty="0" smtClean="0"/>
              <a:t>. Some of the RSURP </a:t>
            </a:r>
            <a:r>
              <a:rPr lang="en-IN" sz="1400" dirty="0"/>
              <a:t>faculty pursue independent research </a:t>
            </a:r>
            <a:r>
              <a:rPr lang="en-IN" sz="1400" dirty="0" smtClean="0"/>
              <a:t>work </a:t>
            </a:r>
            <a:r>
              <a:rPr lang="en-IN" sz="1400" dirty="0"/>
              <a:t>and publish their work on a regular basis.</a:t>
            </a:r>
          </a:p>
        </p:txBody>
      </p:sp>
      <p:sp>
        <p:nvSpPr>
          <p:cNvPr id="96" name="TextBox 95"/>
          <p:cNvSpPr txBox="1"/>
          <p:nvPr/>
        </p:nvSpPr>
        <p:spPr>
          <a:xfrm>
            <a:off x="2976665" y="5817315"/>
            <a:ext cx="1796952" cy="307777"/>
          </a:xfrm>
          <a:prstGeom prst="rect">
            <a:avLst/>
          </a:prstGeom>
          <a:noFill/>
        </p:spPr>
        <p:txBody>
          <a:bodyPr wrap="square" rtlCol="0">
            <a:spAutoFit/>
          </a:bodyPr>
          <a:lstStyle/>
          <a:p>
            <a:pPr algn="just"/>
            <a:r>
              <a:rPr lang="en-US" sz="1400" b="1" dirty="0" smtClean="0"/>
              <a:t>CORE FACULTY</a:t>
            </a:r>
            <a:endParaRPr lang="en-IN" sz="1400" dirty="0"/>
          </a:p>
        </p:txBody>
      </p:sp>
      <p:sp>
        <p:nvSpPr>
          <p:cNvPr id="100" name="TextBox 99"/>
          <p:cNvSpPr txBox="1"/>
          <p:nvPr/>
        </p:nvSpPr>
        <p:spPr>
          <a:xfrm>
            <a:off x="6406169" y="5817315"/>
            <a:ext cx="1757427" cy="307777"/>
          </a:xfrm>
          <a:prstGeom prst="rect">
            <a:avLst/>
          </a:prstGeom>
          <a:noFill/>
        </p:spPr>
        <p:txBody>
          <a:bodyPr wrap="square" rtlCol="0">
            <a:spAutoFit/>
          </a:bodyPr>
          <a:lstStyle/>
          <a:p>
            <a:pPr algn="just"/>
            <a:r>
              <a:rPr lang="en-US" sz="1400" b="1" dirty="0" smtClean="0"/>
              <a:t>VISITING FACULTY</a:t>
            </a:r>
            <a:endParaRPr lang="en-IN" sz="1400" dirty="0"/>
          </a:p>
        </p:txBody>
      </p:sp>
      <p:sp>
        <p:nvSpPr>
          <p:cNvPr id="101" name="TextBox 100"/>
          <p:cNvSpPr txBox="1"/>
          <p:nvPr/>
        </p:nvSpPr>
        <p:spPr>
          <a:xfrm>
            <a:off x="2936949" y="7166647"/>
            <a:ext cx="2002057" cy="307777"/>
          </a:xfrm>
          <a:prstGeom prst="rect">
            <a:avLst/>
          </a:prstGeom>
          <a:noFill/>
        </p:spPr>
        <p:txBody>
          <a:bodyPr wrap="square" rtlCol="0">
            <a:spAutoFit/>
          </a:bodyPr>
          <a:lstStyle/>
          <a:p>
            <a:pPr algn="just"/>
            <a:r>
              <a:rPr lang="en-US" sz="1400" b="1" dirty="0" smtClean="0"/>
              <a:t>NON TEACHING STAFF</a:t>
            </a:r>
            <a:endParaRPr lang="en-IN" sz="1400" dirty="0"/>
          </a:p>
        </p:txBody>
      </p:sp>
      <p:sp>
        <p:nvSpPr>
          <p:cNvPr id="105" name="TextBox 104"/>
          <p:cNvSpPr txBox="1"/>
          <p:nvPr/>
        </p:nvSpPr>
        <p:spPr>
          <a:xfrm>
            <a:off x="2936950" y="6222250"/>
            <a:ext cx="2199508" cy="830997"/>
          </a:xfrm>
          <a:prstGeom prst="rect">
            <a:avLst/>
          </a:prstGeom>
          <a:noFill/>
        </p:spPr>
        <p:txBody>
          <a:bodyPr wrap="square" rtlCol="0">
            <a:spAutoFit/>
          </a:bodyPr>
          <a:lstStyle/>
          <a:p>
            <a:pPr algn="just"/>
            <a:r>
              <a:rPr lang="en-US" sz="1200" dirty="0" smtClean="0"/>
              <a:t>Mrs. </a:t>
            </a:r>
            <a:r>
              <a:rPr lang="en-US" sz="1200" dirty="0" err="1" smtClean="0"/>
              <a:t>Gayatri</a:t>
            </a:r>
            <a:r>
              <a:rPr lang="en-US" sz="1200" dirty="0" smtClean="0"/>
              <a:t> </a:t>
            </a:r>
            <a:r>
              <a:rPr lang="en-US" sz="1200" dirty="0" err="1" smtClean="0"/>
              <a:t>Murudkar</a:t>
            </a:r>
            <a:endParaRPr lang="en-US" sz="1200" dirty="0" smtClean="0"/>
          </a:p>
          <a:p>
            <a:pPr algn="just"/>
            <a:r>
              <a:rPr lang="en-US" sz="1200" dirty="0" smtClean="0"/>
              <a:t>Mr. </a:t>
            </a:r>
            <a:r>
              <a:rPr lang="en-US" sz="1200" dirty="0" err="1" smtClean="0"/>
              <a:t>Manilal</a:t>
            </a:r>
            <a:endParaRPr lang="en-US" sz="1200" dirty="0" smtClean="0"/>
          </a:p>
          <a:p>
            <a:pPr algn="just"/>
            <a:r>
              <a:rPr lang="en-US" sz="1200" dirty="0" smtClean="0"/>
              <a:t>Mr. Sandeep</a:t>
            </a:r>
          </a:p>
          <a:p>
            <a:pPr algn="just"/>
            <a:r>
              <a:rPr lang="en-US" sz="1200" dirty="0" smtClean="0"/>
              <a:t>Mr. Yogesh.</a:t>
            </a:r>
            <a:endParaRPr lang="en-IN" sz="1200" dirty="0"/>
          </a:p>
        </p:txBody>
      </p:sp>
      <p:pic>
        <p:nvPicPr>
          <p:cNvPr id="3" name="Picture 2"/>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8542" b="16459"/>
          <a:stretch/>
        </p:blipFill>
        <p:spPr>
          <a:xfrm>
            <a:off x="2981451" y="4301142"/>
            <a:ext cx="1122821" cy="1122821"/>
          </a:xfrm>
          <a:prstGeom prst="rect">
            <a:avLst/>
          </a:prstGeom>
          <a:noFill/>
          <a:ln>
            <a:noFill/>
          </a:ln>
        </p:spPr>
      </p:pic>
      <p:pic>
        <p:nvPicPr>
          <p:cNvPr id="47" name="Picture 4" descr="https://lh6.googleusercontent.com/-ea-81lyirG0/AAAAAAAAAAI/AAAAAAAAAGE/w_DXrNdI3yA/photo.jpg"/>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195" r="195"/>
          <a:stretch/>
        </p:blipFill>
        <p:spPr bwMode="auto">
          <a:xfrm>
            <a:off x="2983970" y="3177751"/>
            <a:ext cx="1122821" cy="11228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4" cstate="print">
            <a:extLst>
              <a:ext uri="{28A0092B-C50C-407E-A947-70E740481C1C}">
                <a14:useLocalDpi xmlns:a14="http://schemas.microsoft.com/office/drawing/2010/main" val="0"/>
              </a:ext>
            </a:extLst>
          </a:blip>
          <a:srcRect t="16883" b="16883"/>
          <a:stretch/>
        </p:blipFill>
        <p:spPr>
          <a:xfrm>
            <a:off x="4104465" y="3175366"/>
            <a:ext cx="1122821" cy="1122821"/>
          </a:xfrm>
          <a:prstGeom prst="rect">
            <a:avLst/>
          </a:prstGeom>
        </p:spPr>
      </p:pic>
      <p:sp>
        <p:nvSpPr>
          <p:cNvPr id="49" name="Rectangle 48"/>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50" name="Rectangle 49"/>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pic>
        <p:nvPicPr>
          <p:cNvPr id="10" name="Picture 9"/>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051" t="15098" r="-1051" b="13086"/>
          <a:stretch/>
        </p:blipFill>
        <p:spPr>
          <a:xfrm>
            <a:off x="8664481" y="2055700"/>
            <a:ext cx="1122821" cy="1122821"/>
          </a:xfrm>
          <a:prstGeom prst="rect">
            <a:avLst/>
          </a:prstGeom>
        </p:spPr>
      </p:pic>
      <p:pic>
        <p:nvPicPr>
          <p:cNvPr id="11" name="Picture 10"/>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6646" t="35044" r="48163" b="31290"/>
          <a:stretch/>
        </p:blipFill>
        <p:spPr>
          <a:xfrm>
            <a:off x="7551156" y="4287943"/>
            <a:ext cx="1122821" cy="1122821"/>
          </a:xfrm>
          <a:prstGeom prst="rect">
            <a:avLst/>
          </a:prstGeom>
        </p:spPr>
      </p:pic>
      <p:sp>
        <p:nvSpPr>
          <p:cNvPr id="52" name="Rectangle 51"/>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Shivani Singh's profile photo"/>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99132" y="2050361"/>
            <a:ext cx="1122820"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rachanasansad.edu.in/images/pp_amberkar.jpg"/>
          <p:cNvPicPr>
            <a:picLocks noChangeAspect="1" noChangeArrowheads="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t="6327" b="10339"/>
          <a:stretch/>
        </p:blipFill>
        <p:spPr bwMode="auto">
          <a:xfrm>
            <a:off x="2983737" y="2050838"/>
            <a:ext cx="1122821"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emplatizer.gsappcloud.org/sites/default/files/imagecache/primary240/sulakshana-mahajan_0.png"/>
          <p:cNvPicPr>
            <a:picLocks noChangeAspect="1" noChangeArrowheads="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t="12733" b="12733"/>
          <a:stretch/>
        </p:blipFill>
        <p:spPr bwMode="auto">
          <a:xfrm>
            <a:off x="6418137" y="2053574"/>
            <a:ext cx="1122821"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hawal Ashar's profile photo"/>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92460" y="2054101"/>
            <a:ext cx="1122820"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fbcdn-profile-a.akamaihd.net/hprofile-ak-xaf1/v/t1.0-1/c8.0.160.160/p160x160/10347537_1431208453806520_5698047746549184254_n.jpg?oh=0ac208c99bafd87f37708bb7932b0e37&amp;oe=56D1315C&amp;__gda__=1451811674_fc42b1f551bb3ad1c8e7b19ffc978d4c"/>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45476" y="2052440"/>
            <a:ext cx="1122820" cy="112282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40.media.tumblr.com/tumblr_mbv5b5dJLW1rpkenpo1_250.jpg"/>
          <p:cNvPicPr>
            <a:picLocks noChangeAspect="1" noChangeArrowheads="1"/>
          </p:cNvPicPr>
          <p:nvPr/>
        </p:nvPicPr>
        <p:blipFill rotWithShape="1">
          <a:blip r:embed="rId12">
            <a:duotone>
              <a:schemeClr val="bg2">
                <a:shade val="45000"/>
                <a:satMod val="135000"/>
              </a:schemeClr>
              <a:prstClr val="white"/>
            </a:duotone>
            <a:extLst>
              <a:ext uri="{28A0092B-C50C-407E-A947-70E740481C1C}">
                <a14:useLocalDpi xmlns:a14="http://schemas.microsoft.com/office/drawing/2010/main" val="0"/>
              </a:ext>
            </a:extLst>
          </a:blip>
          <a:srcRect l="-1067" t="2703" r="1067" b="21983"/>
          <a:stretch/>
        </p:blipFill>
        <p:spPr bwMode="auto">
          <a:xfrm>
            <a:off x="6410655" y="3174253"/>
            <a:ext cx="1122821" cy="11228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3429" r="3429"/>
          <a:stretch/>
        </p:blipFill>
        <p:spPr>
          <a:xfrm>
            <a:off x="10920150" y="2052386"/>
            <a:ext cx="1122821" cy="1122821"/>
          </a:xfrm>
          <a:prstGeom prst="rect">
            <a:avLst/>
          </a:prstGeom>
        </p:spPr>
      </p:pic>
      <p:pic>
        <p:nvPicPr>
          <p:cNvPr id="53" name="Picture 52" descr="DSC_0835.JPG"/>
          <p:cNvPicPr>
            <a:picLocks noChangeAspect="1"/>
          </p:cNvPicPr>
          <p:nvPr/>
        </p:nvPicPr>
        <p:blipFill>
          <a:blip r:embed="rId14" cstate="print">
            <a:duotone>
              <a:schemeClr val="accent3">
                <a:shade val="45000"/>
                <a:satMod val="135000"/>
              </a:schemeClr>
              <a:prstClr val="white"/>
            </a:duotone>
          </a:blip>
          <a:srcRect l="38872" t="5964" r="28395" b="44602"/>
          <a:stretch>
            <a:fillRect/>
          </a:stretch>
        </p:blipFill>
        <p:spPr>
          <a:xfrm>
            <a:off x="8667619" y="4287789"/>
            <a:ext cx="1122483" cy="1122821"/>
          </a:xfrm>
          <a:prstGeom prst="rect">
            <a:avLst/>
          </a:prstGeom>
          <a:noFill/>
        </p:spPr>
      </p:pic>
      <p:pic>
        <p:nvPicPr>
          <p:cNvPr id="12" name="Picture 11"/>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27672" t="14768" r="59963" b="66565"/>
          <a:stretch/>
        </p:blipFill>
        <p:spPr>
          <a:xfrm>
            <a:off x="7547840" y="3151127"/>
            <a:ext cx="1122821" cy="1122821"/>
          </a:xfrm>
          <a:prstGeom prst="rect">
            <a:avLst/>
          </a:prstGeom>
        </p:spPr>
      </p:pic>
      <p:pic>
        <p:nvPicPr>
          <p:cNvPr id="16" name="Picture 15"/>
          <p:cNvPicPr>
            <a:picLocks noChangeAspect="1"/>
          </p:cNvPicPr>
          <p:nvPr/>
        </p:nvPicPr>
        <p:blipFill rotWithShape="1">
          <a:blip r:embed="rId16">
            <a:duotone>
              <a:schemeClr val="bg2">
                <a:shade val="45000"/>
                <a:satMod val="135000"/>
              </a:schemeClr>
              <a:prstClr val="white"/>
            </a:duotone>
            <a:extLst>
              <a:ext uri="{28A0092B-C50C-407E-A947-70E740481C1C}">
                <a14:useLocalDpi xmlns:a14="http://schemas.microsoft.com/office/drawing/2010/main" val="0"/>
              </a:ext>
            </a:extLst>
          </a:blip>
          <a:srcRect l="12709" t="9908" r="8362" b="30895"/>
          <a:stretch/>
        </p:blipFill>
        <p:spPr>
          <a:xfrm>
            <a:off x="6421978" y="4290883"/>
            <a:ext cx="1122821" cy="1122821"/>
          </a:xfrm>
          <a:prstGeom prst="rect">
            <a:avLst/>
          </a:prstGeom>
        </p:spPr>
      </p:pic>
      <p:pic>
        <p:nvPicPr>
          <p:cNvPr id="18" name="Picture 17"/>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45623" t="-820" r="2873" b="49316"/>
          <a:stretch/>
        </p:blipFill>
        <p:spPr>
          <a:xfrm>
            <a:off x="9790466" y="3166289"/>
            <a:ext cx="1122821" cy="1122821"/>
          </a:xfrm>
          <a:prstGeom prst="rect">
            <a:avLst/>
          </a:prstGeom>
        </p:spPr>
      </p:pic>
      <p:pic>
        <p:nvPicPr>
          <p:cNvPr id="20" name="Picture 19"/>
          <p:cNvPicPr>
            <a:picLocks noChangeAspect="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68673" y="3172571"/>
            <a:ext cx="1122821" cy="1122821"/>
          </a:xfrm>
          <a:prstGeom prst="rect">
            <a:avLst/>
          </a:prstGeom>
        </p:spPr>
      </p:pic>
      <p:pic>
        <p:nvPicPr>
          <p:cNvPr id="22" name="Picture 21"/>
          <p:cNvPicPr>
            <a:picLocks noChangeAspect="1"/>
          </p:cNvPicPr>
          <p:nvPr/>
        </p:nvPicPr>
        <p:blipFill rotWithShape="1">
          <a:blip r:embed="rId19" cstate="print">
            <a:duotone>
              <a:schemeClr val="bg2">
                <a:shade val="45000"/>
                <a:satMod val="135000"/>
              </a:schemeClr>
              <a:prstClr val="white"/>
            </a:duotone>
            <a:extLst>
              <a:ext uri="{28A0092B-C50C-407E-A947-70E740481C1C}">
                <a14:useLocalDpi xmlns:a14="http://schemas.microsoft.com/office/drawing/2010/main" val="0"/>
              </a:ext>
            </a:extLst>
          </a:blip>
          <a:srcRect l="25112" t="35778" r="45555" b="34889"/>
          <a:stretch/>
        </p:blipFill>
        <p:spPr>
          <a:xfrm>
            <a:off x="9791685" y="4286666"/>
            <a:ext cx="1122821" cy="1122821"/>
          </a:xfrm>
          <a:prstGeom prst="rect">
            <a:avLst/>
          </a:prstGeom>
        </p:spPr>
      </p:pic>
      <p:sp>
        <p:nvSpPr>
          <p:cNvPr id="54" name="TextBox 53"/>
          <p:cNvSpPr txBox="1"/>
          <p:nvPr/>
        </p:nvSpPr>
        <p:spPr>
          <a:xfrm>
            <a:off x="2976664" y="352843"/>
            <a:ext cx="9215336" cy="369332"/>
          </a:xfrm>
          <a:prstGeom prst="rect">
            <a:avLst/>
          </a:prstGeom>
          <a:solidFill>
            <a:schemeClr val="bg2">
              <a:lumMod val="90000"/>
            </a:schemeClr>
          </a:solidFill>
        </p:spPr>
        <p:txBody>
          <a:bodyPr wrap="square" rtlCol="0">
            <a:spAutoFit/>
          </a:bodyPr>
          <a:lstStyle/>
          <a:p>
            <a:r>
              <a:rPr lang="en-US" b="1" dirty="0" smtClean="0"/>
              <a:t>PEOPLE</a:t>
            </a:r>
            <a:endParaRPr lang="en-IN" b="1" dirty="0"/>
          </a:p>
        </p:txBody>
      </p:sp>
      <p:sp>
        <p:nvSpPr>
          <p:cNvPr id="40" name="TextBox 39"/>
          <p:cNvSpPr txBox="1"/>
          <p:nvPr/>
        </p:nvSpPr>
        <p:spPr>
          <a:xfrm>
            <a:off x="4102622" y="3679026"/>
            <a:ext cx="1182387" cy="584776"/>
          </a:xfrm>
          <a:prstGeom prst="rect">
            <a:avLst/>
          </a:prstGeom>
          <a:solidFill>
            <a:schemeClr val="bg1">
              <a:alpha val="17000"/>
            </a:schemeClr>
          </a:solidFill>
        </p:spPr>
        <p:txBody>
          <a:bodyPr wrap="square" rtlCol="0">
            <a:spAutoFit/>
          </a:bodyPr>
          <a:lstStyle/>
          <a:p>
            <a:r>
              <a:rPr lang="en-US" sz="1600" dirty="0" smtClean="0">
                <a:solidFill>
                  <a:schemeClr val="bg1"/>
                </a:solidFill>
              </a:rPr>
              <a:t>PRACHI MERCHANT</a:t>
            </a:r>
            <a:endParaRPr lang="en-US" sz="1600" dirty="0">
              <a:solidFill>
                <a:schemeClr val="bg1"/>
              </a:solidFill>
            </a:endParaRPr>
          </a:p>
        </p:txBody>
      </p:sp>
      <p:pic>
        <p:nvPicPr>
          <p:cNvPr id="41" name="Picture 40" descr="fb-art.jpg"/>
          <p:cNvPicPr>
            <a:picLocks noChangeAspect="1"/>
          </p:cNvPicPr>
          <p:nvPr/>
        </p:nvPicPr>
        <p:blipFill>
          <a:blip r:embed="rId20">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42" name="Picture 41" descr="linked in.png"/>
          <p:cNvPicPr>
            <a:picLocks noChangeAspect="1"/>
          </p:cNvPicPr>
          <p:nvPr/>
        </p:nvPicPr>
        <p:blipFill rotWithShape="1">
          <a:blip r:embed="rId22">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43" name="Picture 42" descr="Logo Google_Plus.png"/>
          <p:cNvPicPr>
            <a:picLocks noChangeAspect="1"/>
          </p:cNvPicPr>
          <p:nvPr/>
        </p:nvPicPr>
        <p:blipFill rotWithShape="1">
          <a:blip r:embed="rId23">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44" name="TextBox 43"/>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spTree>
    <p:extLst>
      <p:ext uri="{BB962C8B-B14F-4D97-AF65-F5344CB8AC3E}">
        <p14:creationId xmlns:p14="http://schemas.microsoft.com/office/powerpoint/2010/main" val="926328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727" y="3528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HOME</a:t>
            </a:r>
            <a:endParaRPr lang="en-IN" sz="1300" b="1" dirty="0"/>
          </a:p>
        </p:txBody>
      </p:sp>
      <p:sp>
        <p:nvSpPr>
          <p:cNvPr id="5" name="Rectangle 4"/>
          <p:cNvSpPr/>
          <p:nvPr/>
        </p:nvSpPr>
        <p:spPr>
          <a:xfrm>
            <a:off x="1333132" y="35284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ABOUT</a:t>
            </a:r>
            <a:endParaRPr lang="en-IN" sz="1300" b="1" dirty="0"/>
          </a:p>
        </p:txBody>
      </p:sp>
      <p:sp>
        <p:nvSpPr>
          <p:cNvPr id="6" name="Rectangle 5"/>
          <p:cNvSpPr/>
          <p:nvPr/>
        </p:nvSpPr>
        <p:spPr>
          <a:xfrm>
            <a:off x="2976664" y="1479488"/>
            <a:ext cx="8242570" cy="3764602"/>
          </a:xfrm>
          <a:prstGeom prst="rect">
            <a:avLst/>
          </a:prstGeom>
          <a:noFill/>
          <a:ln>
            <a:solidFill>
              <a:schemeClr val="bg1">
                <a:lumMod val="8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8" name="Rectangle 7"/>
          <p:cNvSpPr/>
          <p:nvPr/>
        </p:nvSpPr>
        <p:spPr>
          <a:xfrm>
            <a:off x="311727" y="133356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 name="Rectangle 8"/>
          <p:cNvSpPr/>
          <p:nvPr/>
        </p:nvSpPr>
        <p:spPr>
          <a:xfrm>
            <a:off x="1333132" y="1333568"/>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3" name="Rectangle 12"/>
          <p:cNvSpPr/>
          <p:nvPr/>
        </p:nvSpPr>
        <p:spPr>
          <a:xfrm>
            <a:off x="311727" y="2314294"/>
            <a:ext cx="914400" cy="810491"/>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PEOPLE</a:t>
            </a:r>
            <a:endParaRPr lang="en-IN" sz="1300" b="1" dirty="0"/>
          </a:p>
        </p:txBody>
      </p:sp>
      <p:sp>
        <p:nvSpPr>
          <p:cNvPr id="14" name="Rectangle 13"/>
          <p:cNvSpPr/>
          <p:nvPr/>
        </p:nvSpPr>
        <p:spPr>
          <a:xfrm>
            <a:off x="1333132" y="2314293"/>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GALLERY</a:t>
            </a:r>
            <a:endParaRPr lang="en-IN" sz="1300" b="1" dirty="0"/>
          </a:p>
        </p:txBody>
      </p:sp>
      <p:sp>
        <p:nvSpPr>
          <p:cNvPr id="15" name="Rectangle 14"/>
          <p:cNvSpPr/>
          <p:nvPr/>
        </p:nvSpPr>
        <p:spPr>
          <a:xfrm>
            <a:off x="311727"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RSUDC</a:t>
            </a:r>
            <a:endParaRPr lang="en-IN" sz="1300" b="1" dirty="0"/>
          </a:p>
        </p:txBody>
      </p:sp>
      <p:sp>
        <p:nvSpPr>
          <p:cNvPr id="17" name="Rectangle 16"/>
          <p:cNvSpPr/>
          <p:nvPr/>
        </p:nvSpPr>
        <p:spPr>
          <a:xfrm>
            <a:off x="311727"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ALUMNI</a:t>
            </a:r>
            <a:endParaRPr lang="en-IN" sz="1300" b="1" dirty="0"/>
          </a:p>
        </p:txBody>
      </p:sp>
      <p:sp>
        <p:nvSpPr>
          <p:cNvPr id="19" name="TextBox 18"/>
          <p:cNvSpPr txBox="1"/>
          <p:nvPr/>
        </p:nvSpPr>
        <p:spPr>
          <a:xfrm>
            <a:off x="184826" y="1495065"/>
            <a:ext cx="1148306" cy="492443"/>
          </a:xfrm>
          <a:prstGeom prst="rect">
            <a:avLst/>
          </a:prstGeom>
          <a:noFill/>
        </p:spPr>
        <p:txBody>
          <a:bodyPr wrap="square" rtlCol="0">
            <a:spAutoFit/>
          </a:bodyPr>
          <a:lstStyle/>
          <a:p>
            <a:pPr algn="ctr"/>
            <a:r>
              <a:rPr lang="en-US" sz="1300" b="1" dirty="0" smtClean="0">
                <a:solidFill>
                  <a:schemeClr val="bg1"/>
                </a:solidFill>
              </a:rPr>
              <a:t>ACADEMIC INFO</a:t>
            </a:r>
            <a:endParaRPr lang="en-IN" sz="1300" b="1" dirty="0">
              <a:solidFill>
                <a:schemeClr val="bg1"/>
              </a:solidFill>
            </a:endParaRPr>
          </a:p>
        </p:txBody>
      </p:sp>
      <p:sp>
        <p:nvSpPr>
          <p:cNvPr id="21" name="TextBox 20"/>
          <p:cNvSpPr txBox="1"/>
          <p:nvPr/>
        </p:nvSpPr>
        <p:spPr>
          <a:xfrm>
            <a:off x="1216179" y="1602073"/>
            <a:ext cx="1148306" cy="292388"/>
          </a:xfrm>
          <a:prstGeom prst="rect">
            <a:avLst/>
          </a:prstGeom>
          <a:noFill/>
        </p:spPr>
        <p:txBody>
          <a:bodyPr wrap="square" rtlCol="0">
            <a:spAutoFit/>
          </a:bodyPr>
          <a:lstStyle/>
          <a:p>
            <a:pPr algn="ctr"/>
            <a:r>
              <a:rPr lang="en-US" sz="1300" b="1" dirty="0" smtClean="0">
                <a:solidFill>
                  <a:schemeClr val="bg1"/>
                </a:solidFill>
              </a:rPr>
              <a:t>CURRICULUM</a:t>
            </a:r>
            <a:endParaRPr lang="en-IN" sz="1300" b="1" dirty="0">
              <a:solidFill>
                <a:schemeClr val="bg1"/>
              </a:solidFill>
            </a:endParaRPr>
          </a:p>
        </p:txBody>
      </p:sp>
      <p:sp>
        <p:nvSpPr>
          <p:cNvPr id="112" name="Rectangle 111"/>
          <p:cNvSpPr/>
          <p:nvPr/>
        </p:nvSpPr>
        <p:spPr>
          <a:xfrm>
            <a:off x="2975102" y="2392441"/>
            <a:ext cx="832733" cy="83273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1333132" y="4275744"/>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CONTACT</a:t>
            </a:r>
            <a:endParaRPr lang="en-IN" sz="1300" b="1" dirty="0"/>
          </a:p>
        </p:txBody>
      </p:sp>
      <p:sp>
        <p:nvSpPr>
          <p:cNvPr id="47" name="Rectangle 46"/>
          <p:cNvSpPr/>
          <p:nvPr/>
        </p:nvSpPr>
        <p:spPr>
          <a:xfrm>
            <a:off x="1333132" y="3295019"/>
            <a:ext cx="914400" cy="81049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STUDENTS WORK</a:t>
            </a:r>
            <a:endParaRPr lang="en-IN" sz="1300" b="1" dirty="0"/>
          </a:p>
        </p:txBody>
      </p:sp>
      <p:sp>
        <p:nvSpPr>
          <p:cNvPr id="48" name="Rectangle 47"/>
          <p:cNvSpPr/>
          <p:nvPr/>
        </p:nvSpPr>
        <p:spPr>
          <a:xfrm>
            <a:off x="2976664" y="352843"/>
            <a:ext cx="9215336" cy="6505157"/>
          </a:xfrm>
          <a:prstGeom prst="rect">
            <a:avLst/>
          </a:prstGeom>
          <a:solidFill>
            <a:schemeClr val="tx1">
              <a:lumMod val="65000"/>
              <a:lumOff val="3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9" name="Rectangle 48"/>
          <p:cNvSpPr/>
          <p:nvPr/>
        </p:nvSpPr>
        <p:spPr>
          <a:xfrm>
            <a:off x="3996507" y="1525285"/>
            <a:ext cx="7075213" cy="44742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p:cNvSpPr txBox="1"/>
          <p:nvPr/>
        </p:nvSpPr>
        <p:spPr>
          <a:xfrm>
            <a:off x="7435071" y="1917787"/>
            <a:ext cx="4027824" cy="615553"/>
          </a:xfrm>
          <a:prstGeom prst="rect">
            <a:avLst/>
          </a:prstGeom>
          <a:noFill/>
        </p:spPr>
        <p:txBody>
          <a:bodyPr wrap="square" rtlCol="0">
            <a:spAutoFit/>
          </a:bodyPr>
          <a:lstStyle/>
          <a:p>
            <a:pPr algn="just"/>
            <a:r>
              <a:rPr lang="en-US" sz="2000" b="1" dirty="0" smtClean="0">
                <a:solidFill>
                  <a:schemeClr val="bg2">
                    <a:lumMod val="25000"/>
                  </a:schemeClr>
                </a:solidFill>
                <a:latin typeface="Arial" panose="020B0604020202020204" pitchFamily="34" charset="0"/>
                <a:cs typeface="Arial" panose="020B0604020202020204" pitchFamily="34" charset="0"/>
              </a:rPr>
              <a:t>PRACHI MERCHANT</a:t>
            </a:r>
            <a:endParaRPr lang="en-US" sz="2000" b="1" dirty="0" smtClean="0">
              <a:solidFill>
                <a:schemeClr val="bg2">
                  <a:lumMod val="25000"/>
                </a:schemeClr>
              </a:solidFill>
              <a:latin typeface="Arial" panose="020B0604020202020204" pitchFamily="34" charset="0"/>
              <a:cs typeface="Arial" panose="020B0604020202020204" pitchFamily="34" charset="0"/>
            </a:endParaRPr>
          </a:p>
          <a:p>
            <a:pPr algn="just"/>
            <a:r>
              <a:rPr lang="en-US" sz="1400" b="1" dirty="0" smtClean="0">
                <a:solidFill>
                  <a:schemeClr val="bg2">
                    <a:lumMod val="25000"/>
                  </a:schemeClr>
                </a:solidFill>
                <a:latin typeface="Arial" panose="020B0604020202020204" pitchFamily="34" charset="0"/>
                <a:cs typeface="Arial" panose="020B0604020202020204" pitchFamily="34" charset="0"/>
              </a:rPr>
              <a:t>Assistant Professor</a:t>
            </a:r>
            <a:endParaRPr lang="en-US" sz="1400" b="1" dirty="0" smtClean="0">
              <a:solidFill>
                <a:schemeClr val="bg2">
                  <a:lumMod val="25000"/>
                </a:schemeClr>
              </a:solidFill>
              <a:latin typeface="Arial" panose="020B0604020202020204" pitchFamily="34" charset="0"/>
              <a:cs typeface="Arial" panose="020B0604020202020204" pitchFamily="34" charset="0"/>
            </a:endParaRPr>
          </a:p>
        </p:txBody>
      </p:sp>
      <p:cxnSp>
        <p:nvCxnSpPr>
          <p:cNvPr id="53" name="Straight Connector 52"/>
          <p:cNvCxnSpPr/>
          <p:nvPr/>
        </p:nvCxnSpPr>
        <p:spPr>
          <a:xfrm>
            <a:off x="10774130" y="1674644"/>
            <a:ext cx="170770" cy="169208"/>
          </a:xfrm>
          <a:prstGeom prst="line">
            <a:avLst/>
          </a:prstGeom>
          <a:ln w="444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0770360" y="1666655"/>
            <a:ext cx="175577" cy="177197"/>
          </a:xfrm>
          <a:prstGeom prst="line">
            <a:avLst/>
          </a:prstGeom>
          <a:ln w="444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435071" y="2602122"/>
            <a:ext cx="3623548" cy="3323987"/>
          </a:xfrm>
          <a:prstGeom prst="rect">
            <a:avLst/>
          </a:prstGeom>
        </p:spPr>
        <p:txBody>
          <a:bodyPr wrap="square">
            <a:spAutoFit/>
          </a:bodyPr>
          <a:lstStyle/>
          <a:p>
            <a:pPr algn="just"/>
            <a:r>
              <a:rPr lang="en-US" sz="1400" dirty="0" smtClean="0">
                <a:solidFill>
                  <a:schemeClr val="bg2">
                    <a:lumMod val="25000"/>
                  </a:schemeClr>
                </a:solidFill>
                <a:latin typeface="Arial" panose="020B0604020202020204" pitchFamily="34" charset="0"/>
                <a:cs typeface="Arial" panose="020B0604020202020204" pitchFamily="34" charset="0"/>
              </a:rPr>
              <a:t>She is a Senior Urban Planner at All India Institute of Local Self Government – Revision of Draft Development Plan 2034 of Mumbai for MCGM.</a:t>
            </a:r>
          </a:p>
          <a:p>
            <a:pPr algn="just"/>
            <a:endParaRPr lang="en-US" sz="1400" dirty="0">
              <a:solidFill>
                <a:schemeClr val="bg2">
                  <a:lumMod val="25000"/>
                </a:schemeClr>
              </a:solidFill>
              <a:latin typeface="Arial" panose="020B0604020202020204" pitchFamily="34" charset="0"/>
              <a:cs typeface="Arial" panose="020B0604020202020204" pitchFamily="34" charset="0"/>
            </a:endParaRPr>
          </a:p>
          <a:p>
            <a:pPr algn="just"/>
            <a:r>
              <a:rPr lang="en-US" sz="1400" dirty="0">
                <a:latin typeface="Arial"/>
                <a:cs typeface="Arial"/>
              </a:rPr>
              <a:t>Trained as an Architect-Urban Planner, </a:t>
            </a:r>
            <a:r>
              <a:rPr lang="en-US" sz="1400" dirty="0" err="1">
                <a:latin typeface="Arial"/>
                <a:cs typeface="Arial"/>
              </a:rPr>
              <a:t>Prachi</a:t>
            </a:r>
            <a:r>
              <a:rPr lang="en-US" sz="1400" dirty="0">
                <a:latin typeface="Arial"/>
                <a:cs typeface="Arial"/>
              </a:rPr>
              <a:t> has gained a rich experience of 18 years in the fields of Design, Heritage conservation, Urban research and documentation, Urban and rural Planning. </a:t>
            </a:r>
            <a:r>
              <a:rPr lang="en-US" sz="1400" dirty="0" err="1">
                <a:latin typeface="Arial"/>
                <a:cs typeface="Arial"/>
              </a:rPr>
              <a:t>Prachi</a:t>
            </a:r>
            <a:r>
              <a:rPr lang="en-US" sz="1400" dirty="0">
                <a:latin typeface="Arial"/>
                <a:cs typeface="Arial"/>
              </a:rPr>
              <a:t> looks at resolving any urban issue with great passion and in an holistic manner. She has a penchant for research, reading, traveling, Indian music, culture, and architecture.</a:t>
            </a:r>
            <a:endParaRPr lang="en-IN" sz="1400" dirty="0">
              <a:latin typeface="Arial"/>
              <a:cs typeface="Arial"/>
            </a:endParaRPr>
          </a:p>
        </p:txBody>
      </p:sp>
      <p:sp>
        <p:nvSpPr>
          <p:cNvPr id="62" name="Rectangle 61"/>
          <p:cNvSpPr/>
          <p:nvPr/>
        </p:nvSpPr>
        <p:spPr>
          <a:xfrm>
            <a:off x="311727" y="5237426"/>
            <a:ext cx="1935805" cy="93046"/>
          </a:xfrm>
          <a:prstGeom prst="rect">
            <a:avLst/>
          </a:prstGeom>
          <a:solidFill>
            <a:srgbClr val="E52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descr="fb-art.jpg"/>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345565" y="6971889"/>
            <a:ext cx="365760" cy="365760"/>
          </a:xfrm>
          <a:prstGeom prst="rect">
            <a:avLst/>
          </a:prstGeom>
        </p:spPr>
      </p:pic>
      <p:pic>
        <p:nvPicPr>
          <p:cNvPr id="26" name="Picture 25" descr="linked in.png"/>
          <p:cNvPicPr>
            <a:picLocks noChangeAspect="1"/>
          </p:cNvPicPr>
          <p:nvPr/>
        </p:nvPicPr>
        <p:blipFill rotWithShape="1">
          <a:blip r:embed="rId4">
            <a:clrChange>
              <a:clrFrom>
                <a:srgbClr val="000000"/>
              </a:clrFrom>
              <a:clrTo>
                <a:srgbClr val="000000">
                  <a:alpha val="0"/>
                </a:srgbClr>
              </a:clrTo>
            </a:clrChange>
            <a:grayscl/>
            <a:extLst>
              <a:ext uri="{28A0092B-C50C-407E-A947-70E740481C1C}">
                <a14:useLocalDpi xmlns:a14="http://schemas.microsoft.com/office/drawing/2010/main" val="0"/>
              </a:ext>
            </a:extLst>
          </a:blip>
          <a:srcRect l="14851" t="14857" r="15883" b="15665"/>
          <a:stretch/>
        </p:blipFill>
        <p:spPr>
          <a:xfrm>
            <a:off x="837545" y="6971402"/>
            <a:ext cx="364646" cy="365760"/>
          </a:xfrm>
          <a:prstGeom prst="rect">
            <a:avLst/>
          </a:prstGeom>
        </p:spPr>
      </p:pic>
      <p:pic>
        <p:nvPicPr>
          <p:cNvPr id="27" name="Picture 26" descr="Logo Google_Plus.png"/>
          <p:cNvPicPr>
            <a:picLocks noChangeAspect="1"/>
          </p:cNvPicPr>
          <p:nvPr/>
        </p:nvPicPr>
        <p:blipFill rotWithShape="1">
          <a:blip r:embed="rId5">
            <a:clrChange>
              <a:clrFrom>
                <a:srgbClr val="000000"/>
              </a:clrFrom>
              <a:clrTo>
                <a:srgbClr val="000000">
                  <a:alpha val="0"/>
                </a:srgbClr>
              </a:clrTo>
            </a:clrChange>
            <a:grayscl/>
            <a:extLst>
              <a:ext uri="{28A0092B-C50C-407E-A947-70E740481C1C}">
                <a14:useLocalDpi xmlns:a14="http://schemas.microsoft.com/office/drawing/2010/main" val="0"/>
              </a:ext>
            </a:extLst>
          </a:blip>
          <a:srcRect l="26508" t="14774" r="26588" b="14701"/>
          <a:stretch/>
        </p:blipFill>
        <p:spPr>
          <a:xfrm>
            <a:off x="319160" y="6977105"/>
            <a:ext cx="364765" cy="365760"/>
          </a:xfrm>
          <a:prstGeom prst="rect">
            <a:avLst/>
          </a:prstGeom>
        </p:spPr>
      </p:pic>
      <p:sp>
        <p:nvSpPr>
          <p:cNvPr id="28" name="TextBox 27"/>
          <p:cNvSpPr txBox="1"/>
          <p:nvPr/>
        </p:nvSpPr>
        <p:spPr>
          <a:xfrm>
            <a:off x="311727" y="5379989"/>
            <a:ext cx="1935805" cy="1477328"/>
          </a:xfrm>
          <a:prstGeom prst="rect">
            <a:avLst/>
          </a:prstGeom>
          <a:solidFill>
            <a:schemeClr val="tx1">
              <a:lumMod val="65000"/>
              <a:lumOff val="35000"/>
            </a:schemeClr>
          </a:solidFill>
        </p:spPr>
        <p:txBody>
          <a:bodyPr wrap="square" rtlCol="0">
            <a:spAutoFit/>
          </a:bodyPr>
          <a:lstStyle/>
          <a:p>
            <a:r>
              <a:rPr lang="en-US" sz="2400" b="1" dirty="0" smtClean="0">
                <a:solidFill>
                  <a:schemeClr val="bg1">
                    <a:lumMod val="85000"/>
                  </a:schemeClr>
                </a:solidFill>
              </a:rPr>
              <a:t>RACHANA SANSAD </a:t>
            </a:r>
          </a:p>
          <a:p>
            <a:r>
              <a:rPr lang="en-US" sz="1400" dirty="0" smtClean="0">
                <a:solidFill>
                  <a:schemeClr val="bg1">
                    <a:lumMod val="85000"/>
                  </a:schemeClr>
                </a:solidFill>
              </a:rPr>
              <a:t>INSTITUTE OF URBAN AND REGIONAL PLANNING</a:t>
            </a:r>
            <a:endParaRPr lang="en-IN" sz="1400" dirty="0">
              <a:solidFill>
                <a:schemeClr val="bg1">
                  <a:lumMod val="85000"/>
                </a:schemeClr>
              </a:solidFill>
            </a:endParaRPr>
          </a:p>
        </p:txBody>
      </p:sp>
      <p:pic>
        <p:nvPicPr>
          <p:cNvPr id="29" name="Picture 28"/>
          <p:cNvPicPr>
            <a:picLocks noChangeAspect="1"/>
          </p:cNvPicPr>
          <p:nvPr/>
        </p:nvPicPr>
        <p:blipFill rotWithShape="1">
          <a:blip r:embed="rId6" cstate="print">
            <a:extLst>
              <a:ext uri="{28A0092B-C50C-407E-A947-70E740481C1C}">
                <a14:useLocalDpi xmlns:a14="http://schemas.microsoft.com/office/drawing/2010/main" val="0"/>
              </a:ext>
            </a:extLst>
          </a:blip>
          <a:srcRect t="7326" b="4402"/>
          <a:stretch/>
        </p:blipFill>
        <p:spPr>
          <a:xfrm>
            <a:off x="4009888" y="1526626"/>
            <a:ext cx="3353614" cy="4469427"/>
          </a:xfrm>
          <a:prstGeom prst="rect">
            <a:avLst/>
          </a:prstGeom>
        </p:spPr>
      </p:pic>
    </p:spTree>
    <p:extLst>
      <p:ext uri="{BB962C8B-B14F-4D97-AF65-F5344CB8AC3E}">
        <p14:creationId xmlns:p14="http://schemas.microsoft.com/office/powerpoint/2010/main" val="6013413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3917</TotalTime>
  <Words>3038</Words>
  <Application>Microsoft Macintosh PowerPoint</Application>
  <PresentationFormat>Custom</PresentationFormat>
  <Paragraphs>735</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Yogita Patil</dc:creator>
  <cp:lastModifiedBy>Yogita Patil</cp:lastModifiedBy>
  <cp:revision>277</cp:revision>
  <dcterms:created xsi:type="dcterms:W3CDTF">2015-10-19T08:00:15Z</dcterms:created>
  <dcterms:modified xsi:type="dcterms:W3CDTF">2015-12-12T04:22:46Z</dcterms:modified>
</cp:coreProperties>
</file>